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66"/>
  </p:notesMasterIdLst>
  <p:sldIdLst>
    <p:sldId id="256" r:id="rId5"/>
    <p:sldId id="259" r:id="rId6"/>
    <p:sldId id="268" r:id="rId7"/>
    <p:sldId id="270" r:id="rId8"/>
    <p:sldId id="269" r:id="rId9"/>
    <p:sldId id="790" r:id="rId10"/>
    <p:sldId id="777" r:id="rId11"/>
    <p:sldId id="293" r:id="rId12"/>
    <p:sldId id="595" r:id="rId13"/>
    <p:sldId id="787" r:id="rId14"/>
    <p:sldId id="782" r:id="rId15"/>
    <p:sldId id="783" r:id="rId16"/>
    <p:sldId id="784" r:id="rId17"/>
    <p:sldId id="785" r:id="rId18"/>
    <p:sldId id="786" r:id="rId19"/>
    <p:sldId id="434" r:id="rId20"/>
    <p:sldId id="439" r:id="rId21"/>
    <p:sldId id="558" r:id="rId22"/>
    <p:sldId id="611" r:id="rId23"/>
    <p:sldId id="612" r:id="rId24"/>
    <p:sldId id="624" r:id="rId25"/>
    <p:sldId id="404" r:id="rId26"/>
    <p:sldId id="622" r:id="rId27"/>
    <p:sldId id="680" r:id="rId28"/>
    <p:sldId id="261" r:id="rId29"/>
    <p:sldId id="391" r:id="rId30"/>
    <p:sldId id="393" r:id="rId31"/>
    <p:sldId id="619" r:id="rId32"/>
    <p:sldId id="620" r:id="rId33"/>
    <p:sldId id="621" r:id="rId34"/>
    <p:sldId id="623" r:id="rId35"/>
    <p:sldId id="625" r:id="rId36"/>
    <p:sldId id="627" r:id="rId37"/>
    <p:sldId id="628" r:id="rId38"/>
    <p:sldId id="629" r:id="rId39"/>
    <p:sldId id="636" r:id="rId40"/>
    <p:sldId id="630" r:id="rId41"/>
    <p:sldId id="631" r:id="rId42"/>
    <p:sldId id="633" r:id="rId43"/>
    <p:sldId id="626" r:id="rId44"/>
    <p:sldId id="681" r:id="rId45"/>
    <p:sldId id="751" r:id="rId46"/>
    <p:sldId id="682" r:id="rId47"/>
    <p:sldId id="638" r:id="rId48"/>
    <p:sldId id="640" r:id="rId49"/>
    <p:sldId id="683" r:id="rId50"/>
    <p:sldId id="684" r:id="rId51"/>
    <p:sldId id="685" r:id="rId52"/>
    <p:sldId id="264" r:id="rId53"/>
    <p:sldId id="686" r:id="rId54"/>
    <p:sldId id="687" r:id="rId55"/>
    <p:sldId id="792" r:id="rId56"/>
    <p:sldId id="793" r:id="rId57"/>
    <p:sldId id="794" r:id="rId58"/>
    <p:sldId id="615" r:id="rId59"/>
    <p:sldId id="642" r:id="rId60"/>
    <p:sldId id="644" r:id="rId61"/>
    <p:sldId id="641" r:id="rId62"/>
    <p:sldId id="666" r:id="rId63"/>
    <p:sldId id="668" r:id="rId64"/>
    <p:sldId id="752" r:id="rId65"/>
    <p:sldId id="753" r:id="rId66"/>
    <p:sldId id="754" r:id="rId67"/>
    <p:sldId id="672" r:id="rId68"/>
    <p:sldId id="673" r:id="rId69"/>
    <p:sldId id="674" r:id="rId70"/>
    <p:sldId id="675" r:id="rId71"/>
    <p:sldId id="739" r:id="rId72"/>
    <p:sldId id="755" r:id="rId73"/>
    <p:sldId id="679" r:id="rId74"/>
    <p:sldId id="667" r:id="rId75"/>
    <p:sldId id="759" r:id="rId76"/>
    <p:sldId id="266" r:id="rId77"/>
    <p:sldId id="648" r:id="rId78"/>
    <p:sldId id="649" r:id="rId79"/>
    <p:sldId id="650" r:id="rId80"/>
    <p:sldId id="651" r:id="rId81"/>
    <p:sldId id="652" r:id="rId82"/>
    <p:sldId id="653" r:id="rId83"/>
    <p:sldId id="654" r:id="rId84"/>
    <p:sldId id="655" r:id="rId85"/>
    <p:sldId id="656" r:id="rId86"/>
    <p:sldId id="657" r:id="rId87"/>
    <p:sldId id="658" r:id="rId88"/>
    <p:sldId id="665" r:id="rId89"/>
    <p:sldId id="660" r:id="rId90"/>
    <p:sldId id="661" r:id="rId91"/>
    <p:sldId id="659" r:id="rId92"/>
    <p:sldId id="738" r:id="rId93"/>
    <p:sldId id="662" r:id="rId94"/>
    <p:sldId id="664" r:id="rId95"/>
    <p:sldId id="788" r:id="rId96"/>
    <p:sldId id="789" r:id="rId97"/>
    <p:sldId id="616" r:id="rId98"/>
    <p:sldId id="296" r:id="rId99"/>
    <p:sldId id="692" r:id="rId100"/>
    <p:sldId id="693" r:id="rId101"/>
    <p:sldId id="691" r:id="rId102"/>
    <p:sldId id="694" r:id="rId103"/>
    <p:sldId id="696" r:id="rId104"/>
    <p:sldId id="695" r:id="rId105"/>
    <p:sldId id="700" r:id="rId106"/>
    <p:sldId id="697" r:id="rId107"/>
    <p:sldId id="698" r:id="rId108"/>
    <p:sldId id="699" r:id="rId109"/>
    <p:sldId id="701" r:id="rId110"/>
    <p:sldId id="702" r:id="rId111"/>
    <p:sldId id="703" r:id="rId112"/>
    <p:sldId id="704" r:id="rId113"/>
    <p:sldId id="705" r:id="rId114"/>
    <p:sldId id="706" r:id="rId115"/>
    <p:sldId id="707" r:id="rId116"/>
    <p:sldId id="708" r:id="rId117"/>
    <p:sldId id="709" r:id="rId118"/>
    <p:sldId id="756" r:id="rId119"/>
    <p:sldId id="711" r:id="rId120"/>
    <p:sldId id="780" r:id="rId121"/>
    <p:sldId id="746" r:id="rId122"/>
    <p:sldId id="724" r:id="rId123"/>
    <p:sldId id="741" r:id="rId124"/>
    <p:sldId id="388" r:id="rId125"/>
    <p:sldId id="747" r:id="rId126"/>
    <p:sldId id="743" r:id="rId127"/>
    <p:sldId id="744" r:id="rId128"/>
    <p:sldId id="745" r:id="rId129"/>
    <p:sldId id="258" r:id="rId130"/>
    <p:sldId id="749" r:id="rId131"/>
    <p:sldId id="617" r:id="rId132"/>
    <p:sldId id="298" r:id="rId133"/>
    <p:sldId id="762" r:id="rId134"/>
    <p:sldId id="729" r:id="rId135"/>
    <p:sldId id="730" r:id="rId136"/>
    <p:sldId id="764" r:id="rId137"/>
    <p:sldId id="732" r:id="rId138"/>
    <p:sldId id="731" r:id="rId139"/>
    <p:sldId id="727" r:id="rId140"/>
    <p:sldId id="726" r:id="rId141"/>
    <p:sldId id="765" r:id="rId142"/>
    <p:sldId id="766" r:id="rId143"/>
    <p:sldId id="728" r:id="rId144"/>
    <p:sldId id="757" r:id="rId145"/>
    <p:sldId id="758" r:id="rId146"/>
    <p:sldId id="767" r:id="rId147"/>
    <p:sldId id="768" r:id="rId148"/>
    <p:sldId id="769" r:id="rId149"/>
    <p:sldId id="770" r:id="rId150"/>
    <p:sldId id="618" r:id="rId151"/>
    <p:sldId id="771" r:id="rId152"/>
    <p:sldId id="772" r:id="rId153"/>
    <p:sldId id="781" r:id="rId154"/>
    <p:sldId id="773" r:id="rId155"/>
    <p:sldId id="775" r:id="rId156"/>
    <p:sldId id="776" r:id="rId157"/>
    <p:sldId id="299" r:id="rId158"/>
    <p:sldId id="406" r:id="rId159"/>
    <p:sldId id="646" r:id="rId160"/>
    <p:sldId id="791" r:id="rId161"/>
    <p:sldId id="779" r:id="rId162"/>
    <p:sldId id="571" r:id="rId163"/>
    <p:sldId id="613" r:id="rId164"/>
    <p:sldId id="750" r:id="rId165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3713A7B-67A9-4D75-8DB6-5EF1144DFDAB}">
          <p14:sldIdLst>
            <p14:sldId id="256"/>
            <p14:sldId id="259"/>
            <p14:sldId id="268"/>
          </p14:sldIdLst>
        </p14:section>
        <p14:section name="OVERVIEW" id="{A1F676F1-3B37-4609-877E-0560496DCEB4}">
          <p14:sldIdLst>
            <p14:sldId id="270"/>
            <p14:sldId id="269"/>
            <p14:sldId id="790"/>
            <p14:sldId id="777"/>
            <p14:sldId id="293"/>
            <p14:sldId id="595"/>
            <p14:sldId id="787"/>
            <p14:sldId id="782"/>
            <p14:sldId id="783"/>
            <p14:sldId id="784"/>
            <p14:sldId id="785"/>
            <p14:sldId id="786"/>
            <p14:sldId id="434"/>
            <p14:sldId id="439"/>
            <p14:sldId id="558"/>
            <p14:sldId id="611"/>
            <p14:sldId id="612"/>
            <p14:sldId id="624"/>
            <p14:sldId id="404"/>
            <p14:sldId id="622"/>
            <p14:sldId id="680"/>
          </p14:sldIdLst>
        </p14:section>
        <p14:section name="ETL - Step 1" id="{4BA99C76-C313-45DA-A608-B110FBFA7671}">
          <p14:sldIdLst>
            <p14:sldId id="261"/>
            <p14:sldId id="391"/>
            <p14:sldId id="393"/>
            <p14:sldId id="619"/>
            <p14:sldId id="620"/>
            <p14:sldId id="621"/>
            <p14:sldId id="623"/>
            <p14:sldId id="625"/>
            <p14:sldId id="627"/>
            <p14:sldId id="628"/>
            <p14:sldId id="629"/>
            <p14:sldId id="636"/>
            <p14:sldId id="630"/>
            <p14:sldId id="631"/>
            <p14:sldId id="633"/>
            <p14:sldId id="626"/>
            <p14:sldId id="681"/>
            <p14:sldId id="751"/>
            <p14:sldId id="682"/>
            <p14:sldId id="638"/>
            <p14:sldId id="640"/>
            <p14:sldId id="683"/>
            <p14:sldId id="684"/>
            <p14:sldId id="685"/>
            <p14:sldId id="264"/>
            <p14:sldId id="686"/>
            <p14:sldId id="687"/>
            <p14:sldId id="792"/>
            <p14:sldId id="793"/>
            <p14:sldId id="794"/>
          </p14:sldIdLst>
        </p14:section>
        <p14:section name="ETL - Step 2" id="{7D7DB0C1-EAC8-4AC0-BEF2-A0986D58EBCD}">
          <p14:sldIdLst>
            <p14:sldId id="615"/>
            <p14:sldId id="642"/>
            <p14:sldId id="644"/>
            <p14:sldId id="641"/>
            <p14:sldId id="666"/>
            <p14:sldId id="668"/>
            <p14:sldId id="752"/>
            <p14:sldId id="753"/>
            <p14:sldId id="754"/>
            <p14:sldId id="672"/>
            <p14:sldId id="673"/>
            <p14:sldId id="674"/>
            <p14:sldId id="675"/>
            <p14:sldId id="739"/>
            <p14:sldId id="755"/>
            <p14:sldId id="679"/>
            <p14:sldId id="667"/>
            <p14:sldId id="759"/>
            <p14:sldId id="266"/>
            <p14:sldId id="648"/>
            <p14:sldId id="649"/>
            <p14:sldId id="650"/>
            <p14:sldId id="651"/>
            <p14:sldId id="652"/>
            <p14:sldId id="653"/>
            <p14:sldId id="654"/>
            <p14:sldId id="655"/>
            <p14:sldId id="656"/>
            <p14:sldId id="657"/>
            <p14:sldId id="658"/>
            <p14:sldId id="665"/>
            <p14:sldId id="660"/>
            <p14:sldId id="661"/>
            <p14:sldId id="659"/>
            <p14:sldId id="738"/>
            <p14:sldId id="662"/>
            <p14:sldId id="664"/>
            <p14:sldId id="788"/>
            <p14:sldId id="789"/>
          </p14:sldIdLst>
        </p14:section>
        <p14:section name="ETL - Step 3" id="{B5C09695-2250-40D5-8080-C01D06D51030}">
          <p14:sldIdLst>
            <p14:sldId id="616"/>
            <p14:sldId id="296"/>
            <p14:sldId id="692"/>
            <p14:sldId id="693"/>
            <p14:sldId id="691"/>
            <p14:sldId id="694"/>
            <p14:sldId id="696"/>
            <p14:sldId id="695"/>
            <p14:sldId id="700"/>
            <p14:sldId id="697"/>
            <p14:sldId id="698"/>
            <p14:sldId id="699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  <p14:sldId id="709"/>
            <p14:sldId id="756"/>
            <p14:sldId id="711"/>
            <p14:sldId id="780"/>
            <p14:sldId id="746"/>
            <p14:sldId id="724"/>
            <p14:sldId id="741"/>
            <p14:sldId id="388"/>
            <p14:sldId id="747"/>
            <p14:sldId id="743"/>
            <p14:sldId id="744"/>
            <p14:sldId id="745"/>
            <p14:sldId id="258"/>
            <p14:sldId id="749"/>
          </p14:sldIdLst>
        </p14:section>
        <p14:section name="ETL - Step 4" id="{3C1589BE-DFB2-42EB-A5C6-6DEBBE7B37C2}">
          <p14:sldIdLst>
            <p14:sldId id="617"/>
            <p14:sldId id="298"/>
            <p14:sldId id="762"/>
            <p14:sldId id="729"/>
            <p14:sldId id="730"/>
            <p14:sldId id="764"/>
            <p14:sldId id="732"/>
            <p14:sldId id="731"/>
            <p14:sldId id="727"/>
            <p14:sldId id="726"/>
            <p14:sldId id="765"/>
            <p14:sldId id="766"/>
            <p14:sldId id="728"/>
            <p14:sldId id="757"/>
            <p14:sldId id="758"/>
            <p14:sldId id="767"/>
            <p14:sldId id="768"/>
            <p14:sldId id="769"/>
            <p14:sldId id="770"/>
          </p14:sldIdLst>
        </p14:section>
        <p14:section name="ETL - Step 5" id="{3395ECE8-F181-4294-B49C-FB46DFDD9B0B}">
          <p14:sldIdLst>
            <p14:sldId id="618"/>
            <p14:sldId id="771"/>
            <p14:sldId id="772"/>
            <p14:sldId id="781"/>
            <p14:sldId id="773"/>
            <p14:sldId id="775"/>
            <p14:sldId id="776"/>
          </p14:sldIdLst>
        </p14:section>
        <p14:section name="ETL Pain Points" id="{2D40E571-C91D-4759-AB77-E6E631437A72}">
          <p14:sldIdLst>
            <p14:sldId id="299"/>
            <p14:sldId id="406"/>
            <p14:sldId id="646"/>
            <p14:sldId id="791"/>
            <p14:sldId id="779"/>
            <p14:sldId id="571"/>
            <p14:sldId id="613"/>
            <p14:sldId id="7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oss, Erica " initials="EAV" lastIdx="5" clrIdx="0">
    <p:extLst>
      <p:ext uri="{19B8F6BF-5375-455C-9EA6-DF929625EA0E}">
        <p15:presenceInfo xmlns:p15="http://schemas.microsoft.com/office/powerpoint/2012/main" userId="Voss, Erica " providerId="None"/>
      </p:ext>
    </p:extLst>
  </p:cmAuthor>
  <p:cmAuthor id="2" name="Blacketer, Clair" initials="CB" lastIdx="8" clrIdx="1">
    <p:extLst>
      <p:ext uri="{19B8F6BF-5375-455C-9EA6-DF929625EA0E}">
        <p15:presenceInfo xmlns:p15="http://schemas.microsoft.com/office/powerpoint/2012/main" userId="Blacketer, Clai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EBF4"/>
    <a:srgbClr val="1B6583"/>
    <a:srgbClr val="A8948D"/>
    <a:srgbClr val="FCCB10"/>
    <a:srgbClr val="1F2234"/>
    <a:srgbClr val="C88AC5"/>
    <a:srgbClr val="CB91C8"/>
    <a:srgbClr val="C17DBE"/>
    <a:srgbClr val="EB6622"/>
    <a:srgbClr val="2042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41" autoAdjust="0"/>
    <p:restoredTop sz="88924" autoAdjust="0"/>
  </p:normalViewPr>
  <p:slideViewPr>
    <p:cSldViewPr snapToGrid="0">
      <p:cViewPr varScale="1">
        <p:scale>
          <a:sx n="61" d="100"/>
          <a:sy n="61" d="100"/>
        </p:scale>
        <p:origin x="1272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94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38" Type="http://schemas.openxmlformats.org/officeDocument/2006/relationships/slide" Target="slides/slide134.xml"/><Relationship Id="rId154" Type="http://schemas.openxmlformats.org/officeDocument/2006/relationships/slide" Target="slides/slide150.xml"/><Relationship Id="rId159" Type="http://schemas.openxmlformats.org/officeDocument/2006/relationships/slide" Target="slides/slide155.xml"/><Relationship Id="rId170" Type="http://schemas.openxmlformats.org/officeDocument/2006/relationships/theme" Target="theme/theme1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144" Type="http://schemas.openxmlformats.org/officeDocument/2006/relationships/slide" Target="slides/slide140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65" Type="http://schemas.openxmlformats.org/officeDocument/2006/relationships/slide" Target="slides/slide16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55" Type="http://schemas.openxmlformats.org/officeDocument/2006/relationships/slide" Target="slides/slide151.xml"/><Relationship Id="rId171" Type="http://schemas.openxmlformats.org/officeDocument/2006/relationships/tableStyles" Target="tableStyles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64" Type="http://schemas.openxmlformats.org/officeDocument/2006/relationships/slide" Target="slides/slide160.xml"/><Relationship Id="rId16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9-09T09:05:55.662" idx="3">
    <p:pos x="618" y="1073"/>
    <p:text>Clair to add more exercises.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9-09T09:14:25.504" idx="4">
    <p:pos x="10" y="10"/>
    <p:text>We need to update screenshot, shouldn't be "Synthea_condition"</p:text>
    <p:extLst>
      <p:ext uri="{C676402C-5697-4E1C-873F-D02D1690AC5C}">
        <p15:threadingInfo xmlns:p15="http://schemas.microsoft.com/office/powerpoint/2012/main" timeZoneBias="240"/>
      </p:ext>
    </p:extLst>
  </p:cm>
  <p:cm authorId="2" dt="2019-09-11T10:08:10.932" idx="8">
    <p:pos x="10" y="106"/>
    <p:text>Done</p:text>
    <p:extLst>
      <p:ext uri="{C676402C-5697-4E1C-873F-D02D1690AC5C}">
        <p15:threadingInfo xmlns:p15="http://schemas.microsoft.com/office/powerpoint/2012/main" timeZoneBias="240">
          <p15:parentCm authorId="1" idx="4"/>
        </p15:threadingInfo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5AFA79-69C6-4EBB-A43F-BCCF8802E156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AF3A20-9C28-4734-AD34-4D00B89D9AF3}">
      <dgm:prSet phldrT="[Text]"/>
      <dgm:spPr/>
      <dgm:t>
        <a:bodyPr/>
        <a:lstStyle/>
        <a:p>
          <a:r>
            <a:rPr lang="en-US" dirty="0"/>
            <a:t>Simple</a:t>
          </a:r>
        </a:p>
      </dgm:t>
    </dgm:pt>
    <dgm:pt modelId="{E6F0C6BF-9E31-48D9-A09F-EE10BDFF94D6}" type="parTrans" cxnId="{FEC2C9C7-6B42-4256-9C92-CFAFF9A45F91}">
      <dgm:prSet/>
      <dgm:spPr/>
      <dgm:t>
        <a:bodyPr/>
        <a:lstStyle/>
        <a:p>
          <a:endParaRPr lang="en-US"/>
        </a:p>
      </dgm:t>
    </dgm:pt>
    <dgm:pt modelId="{6F5E098E-C44A-4EE6-B4BB-F2502C017A3C}" type="sibTrans" cxnId="{FEC2C9C7-6B42-4256-9C92-CFAFF9A45F91}">
      <dgm:prSet/>
      <dgm:spPr/>
      <dgm:t>
        <a:bodyPr/>
        <a:lstStyle/>
        <a:p>
          <a:endParaRPr lang="en-US"/>
        </a:p>
      </dgm:t>
    </dgm:pt>
    <dgm:pt modelId="{5F80CDE3-D1B2-44FB-9FE6-B0B0D76D1283}">
      <dgm:prSet phldrT="[Text]"/>
      <dgm:spPr/>
      <dgm:t>
        <a:bodyPr/>
        <a:lstStyle/>
        <a:p>
          <a:r>
            <a:rPr lang="en-US" dirty="0"/>
            <a:t>Simple SQL Queries</a:t>
          </a:r>
        </a:p>
      </dgm:t>
    </dgm:pt>
    <dgm:pt modelId="{4A49D8A3-F26F-47AD-B664-73E2B94BEBE3}" type="parTrans" cxnId="{E48B613C-AD1F-4323-8081-78FFCEFCA516}">
      <dgm:prSet/>
      <dgm:spPr/>
      <dgm:t>
        <a:bodyPr/>
        <a:lstStyle/>
        <a:p>
          <a:endParaRPr lang="en-US"/>
        </a:p>
      </dgm:t>
    </dgm:pt>
    <dgm:pt modelId="{FCEBD814-CF6C-433E-B498-054ACB9BBFAE}" type="sibTrans" cxnId="{E48B613C-AD1F-4323-8081-78FFCEFCA516}">
      <dgm:prSet/>
      <dgm:spPr/>
      <dgm:t>
        <a:bodyPr/>
        <a:lstStyle/>
        <a:p>
          <a:endParaRPr lang="en-US"/>
        </a:p>
      </dgm:t>
    </dgm:pt>
    <dgm:pt modelId="{471100A2-B190-459F-909C-77867A28681A}">
      <dgm:prSet phldrT="[Text]"/>
      <dgm:spPr/>
      <dgm:t>
        <a:bodyPr/>
        <a:lstStyle/>
        <a:p>
          <a:r>
            <a:rPr lang="en-US" dirty="0"/>
            <a:t>Sophisticated</a:t>
          </a:r>
        </a:p>
      </dgm:t>
    </dgm:pt>
    <dgm:pt modelId="{BD1A4287-9ECA-460F-A088-1180090B9425}" type="parTrans" cxnId="{8C8228DF-7509-4AE4-A3D7-2D6EDCDAD8C6}">
      <dgm:prSet/>
      <dgm:spPr/>
      <dgm:t>
        <a:bodyPr/>
        <a:lstStyle/>
        <a:p>
          <a:endParaRPr lang="en-US"/>
        </a:p>
      </dgm:t>
    </dgm:pt>
    <dgm:pt modelId="{D79BFB24-E92E-439B-90BF-D3D254D74A66}" type="sibTrans" cxnId="{8C8228DF-7509-4AE4-A3D7-2D6EDCDAD8C6}">
      <dgm:prSet/>
      <dgm:spPr/>
      <dgm:t>
        <a:bodyPr/>
        <a:lstStyle/>
        <a:p>
          <a:endParaRPr lang="en-US"/>
        </a:p>
      </dgm:t>
    </dgm:pt>
    <dgm:pt modelId="{F0342CFC-14E1-446B-831A-E1058F0AE479}">
      <dgm:prSet phldrT="[Text]"/>
      <dgm:spPr/>
      <dgm:t>
        <a:bodyPr/>
        <a:lstStyle/>
        <a:p>
          <a:r>
            <a:rPr lang="en-US" dirty="0"/>
            <a:t>C# Single Machine</a:t>
          </a:r>
        </a:p>
      </dgm:t>
    </dgm:pt>
    <dgm:pt modelId="{FB8E8192-98B3-4D9A-BFC2-15F5CF11E8F2}" type="parTrans" cxnId="{F80DA743-296C-447D-AB28-936B663721A8}">
      <dgm:prSet/>
      <dgm:spPr/>
      <dgm:t>
        <a:bodyPr/>
        <a:lstStyle/>
        <a:p>
          <a:endParaRPr lang="en-US"/>
        </a:p>
      </dgm:t>
    </dgm:pt>
    <dgm:pt modelId="{994AA29B-319B-4F5A-841C-6832F6DF1D2C}" type="sibTrans" cxnId="{F80DA743-296C-447D-AB28-936B663721A8}">
      <dgm:prSet/>
      <dgm:spPr/>
      <dgm:t>
        <a:bodyPr/>
        <a:lstStyle/>
        <a:p>
          <a:endParaRPr lang="en-US"/>
        </a:p>
      </dgm:t>
    </dgm:pt>
    <dgm:pt modelId="{28D6DC93-4339-4585-A041-DAC84B092CBA}">
      <dgm:prSet phldrT="[Text]"/>
      <dgm:spPr/>
      <dgm:t>
        <a:bodyPr/>
        <a:lstStyle/>
        <a:p>
          <a:r>
            <a:rPr lang="en-US" dirty="0"/>
            <a:t>Simple SQL Queries + Cursors</a:t>
          </a:r>
        </a:p>
      </dgm:t>
    </dgm:pt>
    <dgm:pt modelId="{6B825AD7-F08D-4CB7-BC35-07EEFDC9AD5C}" type="parTrans" cxnId="{DFB36E00-1A5F-4039-8756-534A2B4C21A5}">
      <dgm:prSet/>
      <dgm:spPr/>
      <dgm:t>
        <a:bodyPr/>
        <a:lstStyle/>
        <a:p>
          <a:endParaRPr lang="en-US"/>
        </a:p>
      </dgm:t>
    </dgm:pt>
    <dgm:pt modelId="{8CA92A61-966B-4C1B-B039-926BBFA685E7}" type="sibTrans" cxnId="{DFB36E00-1A5F-4039-8756-534A2B4C21A5}">
      <dgm:prSet/>
      <dgm:spPr/>
      <dgm:t>
        <a:bodyPr/>
        <a:lstStyle/>
        <a:p>
          <a:endParaRPr lang="en-US"/>
        </a:p>
      </dgm:t>
    </dgm:pt>
    <dgm:pt modelId="{CD86D190-9AF0-44D9-9E37-ABA8F9A67A35}">
      <dgm:prSet phldrT="[Text]"/>
      <dgm:spPr/>
      <dgm:t>
        <a:bodyPr/>
        <a:lstStyle/>
        <a:p>
          <a:r>
            <a:rPr lang="en-US" dirty="0"/>
            <a:t>SAS Builder</a:t>
          </a:r>
        </a:p>
      </dgm:t>
    </dgm:pt>
    <dgm:pt modelId="{7402D63D-5E90-4443-AFB7-1A58044CB147}" type="parTrans" cxnId="{582C2458-0E9C-468A-9C05-387E9A94A02D}">
      <dgm:prSet/>
      <dgm:spPr/>
      <dgm:t>
        <a:bodyPr/>
        <a:lstStyle/>
        <a:p>
          <a:endParaRPr lang="en-US"/>
        </a:p>
      </dgm:t>
    </dgm:pt>
    <dgm:pt modelId="{3FE5A2B0-46F3-444F-83A3-D881105C704F}" type="sibTrans" cxnId="{582C2458-0E9C-468A-9C05-387E9A94A02D}">
      <dgm:prSet/>
      <dgm:spPr/>
      <dgm:t>
        <a:bodyPr/>
        <a:lstStyle/>
        <a:p>
          <a:endParaRPr lang="en-US"/>
        </a:p>
      </dgm:t>
    </dgm:pt>
    <dgm:pt modelId="{BC910B69-D255-4E17-8BCC-BC6BA967E98D}">
      <dgm:prSet phldrT="[Text]"/>
      <dgm:spPr/>
      <dgm:t>
        <a:bodyPr/>
        <a:lstStyle/>
        <a:p>
          <a:r>
            <a:rPr lang="en-US" dirty="0"/>
            <a:t>C# Multiple Machine</a:t>
          </a:r>
        </a:p>
      </dgm:t>
    </dgm:pt>
    <dgm:pt modelId="{5BAD7979-7AB6-4CDA-9437-F3E359BF0231}" type="parTrans" cxnId="{A5ECDB71-1405-4FBA-99A7-06E21ABE1DC5}">
      <dgm:prSet/>
      <dgm:spPr/>
      <dgm:t>
        <a:bodyPr/>
        <a:lstStyle/>
        <a:p>
          <a:endParaRPr lang="en-US"/>
        </a:p>
      </dgm:t>
    </dgm:pt>
    <dgm:pt modelId="{DE475DA0-286A-4A0C-B2D3-DF65B3396903}" type="sibTrans" cxnId="{A5ECDB71-1405-4FBA-99A7-06E21ABE1DC5}">
      <dgm:prSet/>
      <dgm:spPr/>
      <dgm:t>
        <a:bodyPr/>
        <a:lstStyle/>
        <a:p>
          <a:endParaRPr lang="en-US"/>
        </a:p>
      </dgm:t>
    </dgm:pt>
    <dgm:pt modelId="{81952EBA-C382-49A2-8922-29B358C08546}">
      <dgm:prSet phldrT="[Text]"/>
      <dgm:spPr/>
      <dgm:t>
        <a:bodyPr/>
        <a:lstStyle/>
        <a:p>
          <a:r>
            <a:rPr lang="en-US" dirty="0"/>
            <a:t>C# in Cloud Enabled Environment</a:t>
          </a:r>
        </a:p>
      </dgm:t>
    </dgm:pt>
    <dgm:pt modelId="{2E19B1D3-F244-4CCD-B1FC-1DBB1B2B4AF7}" type="parTrans" cxnId="{FFD08FB5-17C7-4DF0-B017-EFE130392FB3}">
      <dgm:prSet/>
      <dgm:spPr/>
      <dgm:t>
        <a:bodyPr/>
        <a:lstStyle/>
        <a:p>
          <a:endParaRPr lang="en-US"/>
        </a:p>
      </dgm:t>
    </dgm:pt>
    <dgm:pt modelId="{D0DD5B7C-2B02-437D-BC64-5B27523B028B}" type="sibTrans" cxnId="{FFD08FB5-17C7-4DF0-B017-EFE130392FB3}">
      <dgm:prSet/>
      <dgm:spPr/>
      <dgm:t>
        <a:bodyPr/>
        <a:lstStyle/>
        <a:p>
          <a:endParaRPr lang="en-US"/>
        </a:p>
      </dgm:t>
    </dgm:pt>
    <dgm:pt modelId="{552DD023-5572-479C-A84C-42C29F8C5241}" type="pres">
      <dgm:prSet presAssocID="{9F5AFA79-69C6-4EBB-A43F-BCCF8802E156}" presName="linearFlow" presStyleCnt="0">
        <dgm:presLayoutVars>
          <dgm:dir/>
          <dgm:animLvl val="lvl"/>
          <dgm:resizeHandles val="exact"/>
        </dgm:presLayoutVars>
      </dgm:prSet>
      <dgm:spPr/>
    </dgm:pt>
    <dgm:pt modelId="{E6BB5D4B-2CBE-40C7-AA88-2602D2F8CCD2}" type="pres">
      <dgm:prSet presAssocID="{6AAF3A20-9C28-4734-AD34-4D00B89D9AF3}" presName="composite" presStyleCnt="0"/>
      <dgm:spPr/>
    </dgm:pt>
    <dgm:pt modelId="{775EF803-7CA0-46FC-B3F2-0DA7DA88FE35}" type="pres">
      <dgm:prSet presAssocID="{6AAF3A20-9C28-4734-AD34-4D00B89D9AF3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CEBEAC26-F15B-42AE-879A-8CD5D7122947}" type="pres">
      <dgm:prSet presAssocID="{6AAF3A20-9C28-4734-AD34-4D00B89D9AF3}" presName="descendantText" presStyleLbl="alignAcc1" presStyleIdx="0" presStyleCnt="2">
        <dgm:presLayoutVars>
          <dgm:bulletEnabled val="1"/>
        </dgm:presLayoutVars>
      </dgm:prSet>
      <dgm:spPr/>
    </dgm:pt>
    <dgm:pt modelId="{214CFDB2-AFA4-484B-882F-D41BCE192E75}" type="pres">
      <dgm:prSet presAssocID="{6F5E098E-C44A-4EE6-B4BB-F2502C017A3C}" presName="sp" presStyleCnt="0"/>
      <dgm:spPr/>
    </dgm:pt>
    <dgm:pt modelId="{D54BB29F-DF4D-48D8-8EAC-03BC02E59D42}" type="pres">
      <dgm:prSet presAssocID="{471100A2-B190-459F-909C-77867A28681A}" presName="composite" presStyleCnt="0"/>
      <dgm:spPr/>
    </dgm:pt>
    <dgm:pt modelId="{52A7887B-FD06-446A-81C3-4F902FEB05F8}" type="pres">
      <dgm:prSet presAssocID="{471100A2-B190-459F-909C-77867A28681A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0D3CE2A8-E712-4A36-B20A-EE0363CB8FE1}" type="pres">
      <dgm:prSet presAssocID="{471100A2-B190-459F-909C-77867A28681A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DFB36E00-1A5F-4039-8756-534A2B4C21A5}" srcId="{6AAF3A20-9C28-4734-AD34-4D00B89D9AF3}" destId="{28D6DC93-4339-4585-A041-DAC84B092CBA}" srcOrd="1" destOrd="0" parTransId="{6B825AD7-F08D-4CB7-BC35-07EEFDC9AD5C}" sibTransId="{8CA92A61-966B-4C1B-B039-926BBFA685E7}"/>
    <dgm:cxn modelId="{5DC43F13-2B7F-4F0D-A87E-BD2B39A22846}" type="presOf" srcId="{28D6DC93-4339-4585-A041-DAC84B092CBA}" destId="{CEBEAC26-F15B-42AE-879A-8CD5D7122947}" srcOrd="0" destOrd="1" presId="urn:microsoft.com/office/officeart/2005/8/layout/chevron2"/>
    <dgm:cxn modelId="{E48B613C-AD1F-4323-8081-78FFCEFCA516}" srcId="{6AAF3A20-9C28-4734-AD34-4D00B89D9AF3}" destId="{5F80CDE3-D1B2-44FB-9FE6-B0B0D76D1283}" srcOrd="0" destOrd="0" parTransId="{4A49D8A3-F26F-47AD-B664-73E2B94BEBE3}" sibTransId="{FCEBD814-CF6C-433E-B498-054ACB9BBFAE}"/>
    <dgm:cxn modelId="{F80DA743-296C-447D-AB28-936B663721A8}" srcId="{471100A2-B190-459F-909C-77867A28681A}" destId="{F0342CFC-14E1-446B-831A-E1058F0AE479}" srcOrd="0" destOrd="0" parTransId="{FB8E8192-98B3-4D9A-BFC2-15F5CF11E8F2}" sibTransId="{994AA29B-319B-4F5A-841C-6832F6DF1D2C}"/>
    <dgm:cxn modelId="{A5ECDB71-1405-4FBA-99A7-06E21ABE1DC5}" srcId="{471100A2-B190-459F-909C-77867A28681A}" destId="{BC910B69-D255-4E17-8BCC-BC6BA967E98D}" srcOrd="1" destOrd="0" parTransId="{5BAD7979-7AB6-4CDA-9437-F3E359BF0231}" sibTransId="{DE475DA0-286A-4A0C-B2D3-DF65B3396903}"/>
    <dgm:cxn modelId="{582C2458-0E9C-468A-9C05-387E9A94A02D}" srcId="{6AAF3A20-9C28-4734-AD34-4D00B89D9AF3}" destId="{CD86D190-9AF0-44D9-9E37-ABA8F9A67A35}" srcOrd="2" destOrd="0" parTransId="{7402D63D-5E90-4443-AFB7-1A58044CB147}" sibTransId="{3FE5A2B0-46F3-444F-83A3-D881105C704F}"/>
    <dgm:cxn modelId="{6F04FF7E-F983-48FE-9C20-BBC11F081769}" type="presOf" srcId="{CD86D190-9AF0-44D9-9E37-ABA8F9A67A35}" destId="{CEBEAC26-F15B-42AE-879A-8CD5D7122947}" srcOrd="0" destOrd="2" presId="urn:microsoft.com/office/officeart/2005/8/layout/chevron2"/>
    <dgm:cxn modelId="{558ECE8B-0847-4F31-AD5F-67CCCDB3451E}" type="presOf" srcId="{6AAF3A20-9C28-4734-AD34-4D00B89D9AF3}" destId="{775EF803-7CA0-46FC-B3F2-0DA7DA88FE35}" srcOrd="0" destOrd="0" presId="urn:microsoft.com/office/officeart/2005/8/layout/chevron2"/>
    <dgm:cxn modelId="{397CC992-4927-49C7-96A0-7548EB70B8DA}" type="presOf" srcId="{471100A2-B190-459F-909C-77867A28681A}" destId="{52A7887B-FD06-446A-81C3-4F902FEB05F8}" srcOrd="0" destOrd="0" presId="urn:microsoft.com/office/officeart/2005/8/layout/chevron2"/>
    <dgm:cxn modelId="{FFD08FB5-17C7-4DF0-B017-EFE130392FB3}" srcId="{471100A2-B190-459F-909C-77867A28681A}" destId="{81952EBA-C382-49A2-8922-29B358C08546}" srcOrd="2" destOrd="0" parTransId="{2E19B1D3-F244-4CCD-B1FC-1DBB1B2B4AF7}" sibTransId="{D0DD5B7C-2B02-437D-BC64-5B27523B028B}"/>
    <dgm:cxn modelId="{9875E9B7-004E-4C86-991E-1D37589BCCA5}" type="presOf" srcId="{F0342CFC-14E1-446B-831A-E1058F0AE479}" destId="{0D3CE2A8-E712-4A36-B20A-EE0363CB8FE1}" srcOrd="0" destOrd="0" presId="urn:microsoft.com/office/officeart/2005/8/layout/chevron2"/>
    <dgm:cxn modelId="{AB1EC6C1-D9DF-4492-A7C9-A37CD118B87E}" type="presOf" srcId="{BC910B69-D255-4E17-8BCC-BC6BA967E98D}" destId="{0D3CE2A8-E712-4A36-B20A-EE0363CB8FE1}" srcOrd="0" destOrd="1" presId="urn:microsoft.com/office/officeart/2005/8/layout/chevron2"/>
    <dgm:cxn modelId="{FEC2C9C7-6B42-4256-9C92-CFAFF9A45F91}" srcId="{9F5AFA79-69C6-4EBB-A43F-BCCF8802E156}" destId="{6AAF3A20-9C28-4734-AD34-4D00B89D9AF3}" srcOrd="0" destOrd="0" parTransId="{E6F0C6BF-9E31-48D9-A09F-EE10BDFF94D6}" sibTransId="{6F5E098E-C44A-4EE6-B4BB-F2502C017A3C}"/>
    <dgm:cxn modelId="{FCE286D4-AF6E-435B-B88C-C352633DC70A}" type="presOf" srcId="{81952EBA-C382-49A2-8922-29B358C08546}" destId="{0D3CE2A8-E712-4A36-B20A-EE0363CB8FE1}" srcOrd="0" destOrd="2" presId="urn:microsoft.com/office/officeart/2005/8/layout/chevron2"/>
    <dgm:cxn modelId="{8C8228DF-7509-4AE4-A3D7-2D6EDCDAD8C6}" srcId="{9F5AFA79-69C6-4EBB-A43F-BCCF8802E156}" destId="{471100A2-B190-459F-909C-77867A28681A}" srcOrd="1" destOrd="0" parTransId="{BD1A4287-9ECA-460F-A088-1180090B9425}" sibTransId="{D79BFB24-E92E-439B-90BF-D3D254D74A66}"/>
    <dgm:cxn modelId="{5388A9E2-8B5B-4303-8829-C993CF0C783D}" type="presOf" srcId="{9F5AFA79-69C6-4EBB-A43F-BCCF8802E156}" destId="{552DD023-5572-479C-A84C-42C29F8C5241}" srcOrd="0" destOrd="0" presId="urn:microsoft.com/office/officeart/2005/8/layout/chevron2"/>
    <dgm:cxn modelId="{5077C9E5-EECF-415D-8E5A-05058FEF0CB0}" type="presOf" srcId="{5F80CDE3-D1B2-44FB-9FE6-B0B0D76D1283}" destId="{CEBEAC26-F15B-42AE-879A-8CD5D7122947}" srcOrd="0" destOrd="0" presId="urn:microsoft.com/office/officeart/2005/8/layout/chevron2"/>
    <dgm:cxn modelId="{D1C3D918-C0F7-4129-A964-D26362401856}" type="presParOf" srcId="{552DD023-5572-479C-A84C-42C29F8C5241}" destId="{E6BB5D4B-2CBE-40C7-AA88-2602D2F8CCD2}" srcOrd="0" destOrd="0" presId="urn:microsoft.com/office/officeart/2005/8/layout/chevron2"/>
    <dgm:cxn modelId="{5619DCAE-2F48-478F-B521-A469C15ACDA2}" type="presParOf" srcId="{E6BB5D4B-2CBE-40C7-AA88-2602D2F8CCD2}" destId="{775EF803-7CA0-46FC-B3F2-0DA7DA88FE35}" srcOrd="0" destOrd="0" presId="urn:microsoft.com/office/officeart/2005/8/layout/chevron2"/>
    <dgm:cxn modelId="{B3C63A2B-FD1D-4BB0-8DEF-3316335FCA66}" type="presParOf" srcId="{E6BB5D4B-2CBE-40C7-AA88-2602D2F8CCD2}" destId="{CEBEAC26-F15B-42AE-879A-8CD5D7122947}" srcOrd="1" destOrd="0" presId="urn:microsoft.com/office/officeart/2005/8/layout/chevron2"/>
    <dgm:cxn modelId="{9F4D5D54-80DD-4F6C-B2AB-CE4BF3ADDA02}" type="presParOf" srcId="{552DD023-5572-479C-A84C-42C29F8C5241}" destId="{214CFDB2-AFA4-484B-882F-D41BCE192E75}" srcOrd="1" destOrd="0" presId="urn:microsoft.com/office/officeart/2005/8/layout/chevron2"/>
    <dgm:cxn modelId="{E2879B42-433F-4B25-9D58-E81BC91E126B}" type="presParOf" srcId="{552DD023-5572-479C-A84C-42C29F8C5241}" destId="{D54BB29F-DF4D-48D8-8EAC-03BC02E59D42}" srcOrd="2" destOrd="0" presId="urn:microsoft.com/office/officeart/2005/8/layout/chevron2"/>
    <dgm:cxn modelId="{9B0DD402-5974-4EDC-BCFB-62DBC783A4FD}" type="presParOf" srcId="{D54BB29F-DF4D-48D8-8EAC-03BC02E59D42}" destId="{52A7887B-FD06-446A-81C3-4F902FEB05F8}" srcOrd="0" destOrd="0" presId="urn:microsoft.com/office/officeart/2005/8/layout/chevron2"/>
    <dgm:cxn modelId="{6D617208-FB39-4276-8FE8-CC71DA5D593D}" type="presParOf" srcId="{D54BB29F-DF4D-48D8-8EAC-03BC02E59D42}" destId="{0D3CE2A8-E712-4A36-B20A-EE0363CB8FE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934B50-71F2-4C9A-962B-33066586DF37}" type="doc">
      <dgm:prSet loTypeId="urn:microsoft.com/office/officeart/2005/8/layout/vList5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D2DB9681-1E7E-43B5-886C-1C4801DC6896}">
      <dgm:prSet phldrT="[Text]"/>
      <dgm:spPr/>
      <dgm:t>
        <a:bodyPr/>
        <a:lstStyle/>
        <a:p>
          <a:r>
            <a:rPr lang="en-US" dirty="0"/>
            <a:t>L</a:t>
          </a:r>
        </a:p>
      </dgm:t>
    </dgm:pt>
    <dgm:pt modelId="{30A2888C-E345-48A5-8F72-B066A671CA29}" type="parTrans" cxnId="{7D58EEC2-1B9D-4ECC-B410-6667891211C3}">
      <dgm:prSet/>
      <dgm:spPr/>
      <dgm:t>
        <a:bodyPr/>
        <a:lstStyle/>
        <a:p>
          <a:endParaRPr lang="en-US"/>
        </a:p>
      </dgm:t>
    </dgm:pt>
    <dgm:pt modelId="{B84FF07F-156D-48C9-9BFC-3EF7AC0C718C}" type="sibTrans" cxnId="{7D58EEC2-1B9D-4ECC-B410-6667891211C3}">
      <dgm:prSet/>
      <dgm:spPr/>
      <dgm:t>
        <a:bodyPr/>
        <a:lstStyle/>
        <a:p>
          <a:endParaRPr lang="en-US"/>
        </a:p>
      </dgm:t>
    </dgm:pt>
    <dgm:pt modelId="{3C095D63-7CD5-4EEE-98BF-552C6F87EFB8}">
      <dgm:prSet phldrT="[Text]"/>
      <dgm:spPr/>
      <dgm:t>
        <a:bodyPr/>
        <a:lstStyle/>
        <a:p>
          <a:r>
            <a:rPr lang="en-US" dirty="0"/>
            <a:t>Load (very little re-organization of data)</a:t>
          </a:r>
        </a:p>
      </dgm:t>
    </dgm:pt>
    <dgm:pt modelId="{F802ED23-6553-4D71-A80D-C707984F0247}" type="parTrans" cxnId="{3057EB1C-3513-487D-9D52-A1F31E2A253F}">
      <dgm:prSet/>
      <dgm:spPr/>
      <dgm:t>
        <a:bodyPr/>
        <a:lstStyle/>
        <a:p>
          <a:endParaRPr lang="en-US"/>
        </a:p>
      </dgm:t>
    </dgm:pt>
    <dgm:pt modelId="{B8894689-45A0-4D5E-AD41-490C21C1DB4B}" type="sibTrans" cxnId="{3057EB1C-3513-487D-9D52-A1F31E2A253F}">
      <dgm:prSet/>
      <dgm:spPr/>
      <dgm:t>
        <a:bodyPr/>
        <a:lstStyle/>
        <a:p>
          <a:endParaRPr lang="en-US"/>
        </a:p>
      </dgm:t>
    </dgm:pt>
    <dgm:pt modelId="{4F9FACE5-9B69-494F-A3D4-115DED4FBC83}">
      <dgm:prSet phldrT="[Text]"/>
      <dgm:spPr/>
      <dgm:t>
        <a:bodyPr/>
        <a:lstStyle/>
        <a:p>
          <a:r>
            <a:rPr lang="en-US" dirty="0"/>
            <a:t>T</a:t>
          </a:r>
        </a:p>
      </dgm:t>
    </dgm:pt>
    <dgm:pt modelId="{D42D2205-3468-4EEE-A40F-B010F246036D}" type="parTrans" cxnId="{5D854196-3423-4E4E-916A-67B603044EE8}">
      <dgm:prSet/>
      <dgm:spPr/>
      <dgm:t>
        <a:bodyPr/>
        <a:lstStyle/>
        <a:p>
          <a:endParaRPr lang="en-US"/>
        </a:p>
      </dgm:t>
    </dgm:pt>
    <dgm:pt modelId="{F0CC6F08-4B87-4530-B068-FC18BFEA4558}" type="sibTrans" cxnId="{5D854196-3423-4E4E-916A-67B603044EE8}">
      <dgm:prSet/>
      <dgm:spPr/>
      <dgm:t>
        <a:bodyPr/>
        <a:lstStyle/>
        <a:p>
          <a:endParaRPr lang="en-US"/>
        </a:p>
      </dgm:t>
    </dgm:pt>
    <dgm:pt modelId="{993FC8E1-07B8-4189-8922-3F324D2D1C9E}">
      <dgm:prSet phldrT="[Text]"/>
      <dgm:spPr/>
      <dgm:t>
        <a:bodyPr/>
        <a:lstStyle/>
        <a:p>
          <a:r>
            <a:rPr lang="en-US" dirty="0"/>
            <a:t>Transform (Mapping of concepts, remapping ETL)</a:t>
          </a:r>
        </a:p>
      </dgm:t>
    </dgm:pt>
    <dgm:pt modelId="{EB9A7C56-FE1D-4873-A06E-770FC505EE3C}" type="parTrans" cxnId="{C2BDE8A9-66C5-4BA5-945F-02D4641E88F7}">
      <dgm:prSet/>
      <dgm:spPr/>
      <dgm:t>
        <a:bodyPr/>
        <a:lstStyle/>
        <a:p>
          <a:endParaRPr lang="en-US"/>
        </a:p>
      </dgm:t>
    </dgm:pt>
    <dgm:pt modelId="{8129F814-4108-4747-94D6-39CD0CFC876C}" type="sibTrans" cxnId="{C2BDE8A9-66C5-4BA5-945F-02D4641E88F7}">
      <dgm:prSet/>
      <dgm:spPr/>
      <dgm:t>
        <a:bodyPr/>
        <a:lstStyle/>
        <a:p>
          <a:endParaRPr lang="en-US"/>
        </a:p>
      </dgm:t>
    </dgm:pt>
    <dgm:pt modelId="{136C4205-73B7-46DB-A9E1-BE23BAB153E3}">
      <dgm:prSet phldrT="[Text]"/>
      <dgm:spPr/>
      <dgm:t>
        <a:bodyPr/>
        <a:lstStyle/>
        <a:p>
          <a:r>
            <a:rPr lang="en-US" dirty="0"/>
            <a:t>E</a:t>
          </a:r>
        </a:p>
      </dgm:t>
    </dgm:pt>
    <dgm:pt modelId="{7DBFC26C-8F45-4766-9107-BEFFFFD655B8}" type="parTrans" cxnId="{008F88E4-8F41-43FB-851F-2310A229B6DF}">
      <dgm:prSet/>
      <dgm:spPr/>
      <dgm:t>
        <a:bodyPr/>
        <a:lstStyle/>
        <a:p>
          <a:endParaRPr lang="en-US"/>
        </a:p>
      </dgm:t>
    </dgm:pt>
    <dgm:pt modelId="{4A87943E-AEC1-4E47-8B7D-B0D135143C84}" type="sibTrans" cxnId="{008F88E4-8F41-43FB-851F-2310A229B6DF}">
      <dgm:prSet/>
      <dgm:spPr/>
      <dgm:t>
        <a:bodyPr/>
        <a:lstStyle/>
        <a:p>
          <a:endParaRPr lang="en-US"/>
        </a:p>
      </dgm:t>
    </dgm:pt>
    <dgm:pt modelId="{4A05C999-89CB-4451-B126-4912619FB366}">
      <dgm:prSet phldrT="[Text]"/>
      <dgm:spPr/>
      <dgm:t>
        <a:bodyPr/>
        <a:lstStyle/>
        <a:p>
          <a:r>
            <a:rPr lang="en-US" dirty="0"/>
            <a:t>Extract to final PEDSnet (OMOP-like) tables</a:t>
          </a:r>
        </a:p>
      </dgm:t>
    </dgm:pt>
    <dgm:pt modelId="{7B546C35-E720-44AD-8AAB-D85973898182}" type="parTrans" cxnId="{F640500B-A2BE-453C-BDFB-AC3E53511C13}">
      <dgm:prSet/>
      <dgm:spPr/>
      <dgm:t>
        <a:bodyPr/>
        <a:lstStyle/>
        <a:p>
          <a:endParaRPr lang="en-US"/>
        </a:p>
      </dgm:t>
    </dgm:pt>
    <dgm:pt modelId="{387BFE98-90D7-4143-BB4A-265D27D792A9}" type="sibTrans" cxnId="{F640500B-A2BE-453C-BDFB-AC3E53511C13}">
      <dgm:prSet/>
      <dgm:spPr/>
      <dgm:t>
        <a:bodyPr/>
        <a:lstStyle/>
        <a:p>
          <a:endParaRPr lang="en-US"/>
        </a:p>
      </dgm:t>
    </dgm:pt>
    <dgm:pt modelId="{E24DAB7D-CC13-4AAE-B2D2-DC64C4A79B1F}" type="pres">
      <dgm:prSet presAssocID="{12934B50-71F2-4C9A-962B-33066586DF37}" presName="Name0" presStyleCnt="0">
        <dgm:presLayoutVars>
          <dgm:dir/>
          <dgm:animLvl val="lvl"/>
          <dgm:resizeHandles val="exact"/>
        </dgm:presLayoutVars>
      </dgm:prSet>
      <dgm:spPr/>
    </dgm:pt>
    <dgm:pt modelId="{58A1B779-D4F8-46BD-BA09-28B950EA2236}" type="pres">
      <dgm:prSet presAssocID="{D2DB9681-1E7E-43B5-886C-1C4801DC6896}" presName="linNode" presStyleCnt="0"/>
      <dgm:spPr/>
    </dgm:pt>
    <dgm:pt modelId="{01A04E9B-2E8D-4EA7-A0CA-FE100BDCAF87}" type="pres">
      <dgm:prSet presAssocID="{D2DB9681-1E7E-43B5-886C-1C4801DC6896}" presName="parentText" presStyleLbl="node1" presStyleIdx="0" presStyleCnt="3" custScaleX="39481">
        <dgm:presLayoutVars>
          <dgm:chMax val="1"/>
          <dgm:bulletEnabled val="1"/>
        </dgm:presLayoutVars>
      </dgm:prSet>
      <dgm:spPr/>
    </dgm:pt>
    <dgm:pt modelId="{97F0D564-08D7-42A2-BBCB-7A1E1A7F3916}" type="pres">
      <dgm:prSet presAssocID="{D2DB9681-1E7E-43B5-886C-1C4801DC6896}" presName="descendantText" presStyleLbl="alignAccFollowNode1" presStyleIdx="0" presStyleCnt="3" custScaleX="134173">
        <dgm:presLayoutVars>
          <dgm:bulletEnabled val="1"/>
        </dgm:presLayoutVars>
      </dgm:prSet>
      <dgm:spPr/>
    </dgm:pt>
    <dgm:pt modelId="{EE3D4BE1-2BD3-4945-8859-80E5E1548AA3}" type="pres">
      <dgm:prSet presAssocID="{B84FF07F-156D-48C9-9BFC-3EF7AC0C718C}" presName="sp" presStyleCnt="0"/>
      <dgm:spPr/>
    </dgm:pt>
    <dgm:pt modelId="{43803665-D8BE-40CD-94FB-7AC4C8C59DEA}" type="pres">
      <dgm:prSet presAssocID="{4F9FACE5-9B69-494F-A3D4-115DED4FBC83}" presName="linNode" presStyleCnt="0"/>
      <dgm:spPr/>
    </dgm:pt>
    <dgm:pt modelId="{FB769D2B-CE0F-4BD6-8244-702090C4A7A2}" type="pres">
      <dgm:prSet presAssocID="{4F9FACE5-9B69-494F-A3D4-115DED4FBC83}" presName="parentText" presStyleLbl="node1" presStyleIdx="1" presStyleCnt="3" custScaleX="39481">
        <dgm:presLayoutVars>
          <dgm:chMax val="1"/>
          <dgm:bulletEnabled val="1"/>
        </dgm:presLayoutVars>
      </dgm:prSet>
      <dgm:spPr/>
    </dgm:pt>
    <dgm:pt modelId="{8672A0F4-4F60-4F1B-83FC-D36739D8C5AF}" type="pres">
      <dgm:prSet presAssocID="{4F9FACE5-9B69-494F-A3D4-115DED4FBC83}" presName="descendantText" presStyleLbl="alignAccFollowNode1" presStyleIdx="1" presStyleCnt="3" custScaleX="134173">
        <dgm:presLayoutVars>
          <dgm:bulletEnabled val="1"/>
        </dgm:presLayoutVars>
      </dgm:prSet>
      <dgm:spPr/>
    </dgm:pt>
    <dgm:pt modelId="{C1EC5EC7-5CA3-46C8-A22B-7038BC3B0C07}" type="pres">
      <dgm:prSet presAssocID="{F0CC6F08-4B87-4530-B068-FC18BFEA4558}" presName="sp" presStyleCnt="0"/>
      <dgm:spPr/>
    </dgm:pt>
    <dgm:pt modelId="{B4203F98-1E0A-4AFD-8386-54723AB5171E}" type="pres">
      <dgm:prSet presAssocID="{136C4205-73B7-46DB-A9E1-BE23BAB153E3}" presName="linNode" presStyleCnt="0"/>
      <dgm:spPr/>
    </dgm:pt>
    <dgm:pt modelId="{DFEF5690-C106-4689-B7F3-F3B2897E0394}" type="pres">
      <dgm:prSet presAssocID="{136C4205-73B7-46DB-A9E1-BE23BAB153E3}" presName="parentText" presStyleLbl="node1" presStyleIdx="2" presStyleCnt="3" custScaleX="39481">
        <dgm:presLayoutVars>
          <dgm:chMax val="1"/>
          <dgm:bulletEnabled val="1"/>
        </dgm:presLayoutVars>
      </dgm:prSet>
      <dgm:spPr/>
    </dgm:pt>
    <dgm:pt modelId="{335FD15B-9C01-47E3-A2D7-98A1BA6BDFE3}" type="pres">
      <dgm:prSet presAssocID="{136C4205-73B7-46DB-A9E1-BE23BAB153E3}" presName="descendantText" presStyleLbl="alignAccFollowNode1" presStyleIdx="2" presStyleCnt="3" custScaleX="134173">
        <dgm:presLayoutVars>
          <dgm:bulletEnabled val="1"/>
        </dgm:presLayoutVars>
      </dgm:prSet>
      <dgm:spPr/>
    </dgm:pt>
  </dgm:ptLst>
  <dgm:cxnLst>
    <dgm:cxn modelId="{461F5802-FB8B-441E-9A18-6AD2550699C2}" type="presOf" srcId="{3C095D63-7CD5-4EEE-98BF-552C6F87EFB8}" destId="{97F0D564-08D7-42A2-BBCB-7A1E1A7F3916}" srcOrd="0" destOrd="0" presId="urn:microsoft.com/office/officeart/2005/8/layout/vList5"/>
    <dgm:cxn modelId="{9D2D8E03-2EA9-40B4-81F6-968862C1C74D}" type="presOf" srcId="{12934B50-71F2-4C9A-962B-33066586DF37}" destId="{E24DAB7D-CC13-4AAE-B2D2-DC64C4A79B1F}" srcOrd="0" destOrd="0" presId="urn:microsoft.com/office/officeart/2005/8/layout/vList5"/>
    <dgm:cxn modelId="{F640500B-A2BE-453C-BDFB-AC3E53511C13}" srcId="{136C4205-73B7-46DB-A9E1-BE23BAB153E3}" destId="{4A05C999-89CB-4451-B126-4912619FB366}" srcOrd="0" destOrd="0" parTransId="{7B546C35-E720-44AD-8AAB-D85973898182}" sibTransId="{387BFE98-90D7-4143-BB4A-265D27D792A9}"/>
    <dgm:cxn modelId="{E8D3061B-A131-440F-B230-2060107C96FD}" type="presOf" srcId="{4A05C999-89CB-4451-B126-4912619FB366}" destId="{335FD15B-9C01-47E3-A2D7-98A1BA6BDFE3}" srcOrd="0" destOrd="0" presId="urn:microsoft.com/office/officeart/2005/8/layout/vList5"/>
    <dgm:cxn modelId="{3057EB1C-3513-487D-9D52-A1F31E2A253F}" srcId="{D2DB9681-1E7E-43B5-886C-1C4801DC6896}" destId="{3C095D63-7CD5-4EEE-98BF-552C6F87EFB8}" srcOrd="0" destOrd="0" parTransId="{F802ED23-6553-4D71-A80D-C707984F0247}" sibTransId="{B8894689-45A0-4D5E-AD41-490C21C1DB4B}"/>
    <dgm:cxn modelId="{754C645B-EA43-4BAF-A34B-E4A08B47CE3E}" type="presOf" srcId="{993FC8E1-07B8-4189-8922-3F324D2D1C9E}" destId="{8672A0F4-4F60-4F1B-83FC-D36739D8C5AF}" srcOrd="0" destOrd="0" presId="urn:microsoft.com/office/officeart/2005/8/layout/vList5"/>
    <dgm:cxn modelId="{8CFF856F-B505-4F92-93BE-0B5717844644}" type="presOf" srcId="{136C4205-73B7-46DB-A9E1-BE23BAB153E3}" destId="{DFEF5690-C106-4689-B7F3-F3B2897E0394}" srcOrd="0" destOrd="0" presId="urn:microsoft.com/office/officeart/2005/8/layout/vList5"/>
    <dgm:cxn modelId="{4EAE9E85-4F9E-4138-83F4-14563E3E040C}" type="presOf" srcId="{4F9FACE5-9B69-494F-A3D4-115DED4FBC83}" destId="{FB769D2B-CE0F-4BD6-8244-702090C4A7A2}" srcOrd="0" destOrd="0" presId="urn:microsoft.com/office/officeart/2005/8/layout/vList5"/>
    <dgm:cxn modelId="{5D854196-3423-4E4E-916A-67B603044EE8}" srcId="{12934B50-71F2-4C9A-962B-33066586DF37}" destId="{4F9FACE5-9B69-494F-A3D4-115DED4FBC83}" srcOrd="1" destOrd="0" parTransId="{D42D2205-3468-4EEE-A40F-B010F246036D}" sibTransId="{F0CC6F08-4B87-4530-B068-FC18BFEA4558}"/>
    <dgm:cxn modelId="{C2BDE8A9-66C5-4BA5-945F-02D4641E88F7}" srcId="{4F9FACE5-9B69-494F-A3D4-115DED4FBC83}" destId="{993FC8E1-07B8-4189-8922-3F324D2D1C9E}" srcOrd="0" destOrd="0" parTransId="{EB9A7C56-FE1D-4873-A06E-770FC505EE3C}" sibTransId="{8129F814-4108-4747-94D6-39CD0CFC876C}"/>
    <dgm:cxn modelId="{661E5FAE-C929-48EF-A161-B0A235A99E7A}" type="presOf" srcId="{D2DB9681-1E7E-43B5-886C-1C4801DC6896}" destId="{01A04E9B-2E8D-4EA7-A0CA-FE100BDCAF87}" srcOrd="0" destOrd="0" presId="urn:microsoft.com/office/officeart/2005/8/layout/vList5"/>
    <dgm:cxn modelId="{7D58EEC2-1B9D-4ECC-B410-6667891211C3}" srcId="{12934B50-71F2-4C9A-962B-33066586DF37}" destId="{D2DB9681-1E7E-43B5-886C-1C4801DC6896}" srcOrd="0" destOrd="0" parTransId="{30A2888C-E345-48A5-8F72-B066A671CA29}" sibTransId="{B84FF07F-156D-48C9-9BFC-3EF7AC0C718C}"/>
    <dgm:cxn modelId="{008F88E4-8F41-43FB-851F-2310A229B6DF}" srcId="{12934B50-71F2-4C9A-962B-33066586DF37}" destId="{136C4205-73B7-46DB-A9E1-BE23BAB153E3}" srcOrd="2" destOrd="0" parTransId="{7DBFC26C-8F45-4766-9107-BEFFFFD655B8}" sibTransId="{4A87943E-AEC1-4E47-8B7D-B0D135143C84}"/>
    <dgm:cxn modelId="{AF3AEED1-9871-4977-BAC9-93AD6865ADF8}" type="presParOf" srcId="{E24DAB7D-CC13-4AAE-B2D2-DC64C4A79B1F}" destId="{58A1B779-D4F8-46BD-BA09-28B950EA2236}" srcOrd="0" destOrd="0" presId="urn:microsoft.com/office/officeart/2005/8/layout/vList5"/>
    <dgm:cxn modelId="{D58D1862-7A29-47D4-93F6-325299F9E944}" type="presParOf" srcId="{58A1B779-D4F8-46BD-BA09-28B950EA2236}" destId="{01A04E9B-2E8D-4EA7-A0CA-FE100BDCAF87}" srcOrd="0" destOrd="0" presId="urn:microsoft.com/office/officeart/2005/8/layout/vList5"/>
    <dgm:cxn modelId="{B664819B-F2C9-4E92-9449-289023E55E24}" type="presParOf" srcId="{58A1B779-D4F8-46BD-BA09-28B950EA2236}" destId="{97F0D564-08D7-42A2-BBCB-7A1E1A7F3916}" srcOrd="1" destOrd="0" presId="urn:microsoft.com/office/officeart/2005/8/layout/vList5"/>
    <dgm:cxn modelId="{831806E1-5617-4E96-A795-3EC245F81690}" type="presParOf" srcId="{E24DAB7D-CC13-4AAE-B2D2-DC64C4A79B1F}" destId="{EE3D4BE1-2BD3-4945-8859-80E5E1548AA3}" srcOrd="1" destOrd="0" presId="urn:microsoft.com/office/officeart/2005/8/layout/vList5"/>
    <dgm:cxn modelId="{D567497A-543B-4C32-AFA9-5DC6BDB6926A}" type="presParOf" srcId="{E24DAB7D-CC13-4AAE-B2D2-DC64C4A79B1F}" destId="{43803665-D8BE-40CD-94FB-7AC4C8C59DEA}" srcOrd="2" destOrd="0" presId="urn:microsoft.com/office/officeart/2005/8/layout/vList5"/>
    <dgm:cxn modelId="{839F9839-3B1B-4760-9B36-49133FEE0C2E}" type="presParOf" srcId="{43803665-D8BE-40CD-94FB-7AC4C8C59DEA}" destId="{FB769D2B-CE0F-4BD6-8244-702090C4A7A2}" srcOrd="0" destOrd="0" presId="urn:microsoft.com/office/officeart/2005/8/layout/vList5"/>
    <dgm:cxn modelId="{4ABFEBFF-F2B7-4E1B-800F-3C77BCC17CDD}" type="presParOf" srcId="{43803665-D8BE-40CD-94FB-7AC4C8C59DEA}" destId="{8672A0F4-4F60-4F1B-83FC-D36739D8C5AF}" srcOrd="1" destOrd="0" presId="urn:microsoft.com/office/officeart/2005/8/layout/vList5"/>
    <dgm:cxn modelId="{BFE58639-64B5-4951-86EE-257642EF271F}" type="presParOf" srcId="{E24DAB7D-CC13-4AAE-B2D2-DC64C4A79B1F}" destId="{C1EC5EC7-5CA3-46C8-A22B-7038BC3B0C07}" srcOrd="3" destOrd="0" presId="urn:microsoft.com/office/officeart/2005/8/layout/vList5"/>
    <dgm:cxn modelId="{64402022-2C60-4ED3-8DA1-07A00C84E6A0}" type="presParOf" srcId="{E24DAB7D-CC13-4AAE-B2D2-DC64C4A79B1F}" destId="{B4203F98-1E0A-4AFD-8386-54723AB5171E}" srcOrd="4" destOrd="0" presId="urn:microsoft.com/office/officeart/2005/8/layout/vList5"/>
    <dgm:cxn modelId="{5DEF29DB-227C-4DFF-8581-0FCE35ED9DF5}" type="presParOf" srcId="{B4203F98-1E0A-4AFD-8386-54723AB5171E}" destId="{DFEF5690-C106-4689-B7F3-F3B2897E0394}" srcOrd="0" destOrd="0" presId="urn:microsoft.com/office/officeart/2005/8/layout/vList5"/>
    <dgm:cxn modelId="{BB4E755B-9686-479B-8C4E-E71AB6D22B2D}" type="presParOf" srcId="{B4203F98-1E0A-4AFD-8386-54723AB5171E}" destId="{335FD15B-9C01-47E3-A2D7-98A1BA6BDFE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5EF803-7CA0-46FC-B3F2-0DA7DA88FE35}">
      <dsp:nvSpPr>
        <dsp:cNvPr id="0" name=""/>
        <dsp:cNvSpPr/>
      </dsp:nvSpPr>
      <dsp:spPr>
        <a:xfrm rot="5400000">
          <a:off x="-326231" y="326692"/>
          <a:ext cx="2174874" cy="15224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Simple</a:t>
          </a:r>
        </a:p>
      </dsp:txBody>
      <dsp:txXfrm rot="-5400000">
        <a:off x="0" y="761667"/>
        <a:ext cx="1522412" cy="652462"/>
      </dsp:txXfrm>
    </dsp:sp>
    <dsp:sp modelId="{CEBEAC26-F15B-42AE-879A-8CD5D7122947}">
      <dsp:nvSpPr>
        <dsp:cNvPr id="0" name=""/>
        <dsp:cNvSpPr/>
      </dsp:nvSpPr>
      <dsp:spPr>
        <a:xfrm rot="5400000">
          <a:off x="3102371" y="-1579498"/>
          <a:ext cx="1413668" cy="457358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Simple SQL Queries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Simple SQL Queries + Cursors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SAS Builder</a:t>
          </a:r>
        </a:p>
      </dsp:txBody>
      <dsp:txXfrm rot="-5400000">
        <a:off x="1522412" y="69471"/>
        <a:ext cx="4504577" cy="1275648"/>
      </dsp:txXfrm>
    </dsp:sp>
    <dsp:sp modelId="{52A7887B-FD06-446A-81C3-4F902FEB05F8}">
      <dsp:nvSpPr>
        <dsp:cNvPr id="0" name=""/>
        <dsp:cNvSpPr/>
      </dsp:nvSpPr>
      <dsp:spPr>
        <a:xfrm rot="5400000">
          <a:off x="-326231" y="2214895"/>
          <a:ext cx="2174874" cy="15224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Sophisticated</a:t>
          </a:r>
        </a:p>
      </dsp:txBody>
      <dsp:txXfrm rot="-5400000">
        <a:off x="0" y="2649870"/>
        <a:ext cx="1522412" cy="652462"/>
      </dsp:txXfrm>
    </dsp:sp>
    <dsp:sp modelId="{0D3CE2A8-E712-4A36-B20A-EE0363CB8FE1}">
      <dsp:nvSpPr>
        <dsp:cNvPr id="0" name=""/>
        <dsp:cNvSpPr/>
      </dsp:nvSpPr>
      <dsp:spPr>
        <a:xfrm rot="5400000">
          <a:off x="3102371" y="308704"/>
          <a:ext cx="1413668" cy="457358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C# Single Machine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C# Multiple Machine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C# in Cloud Enabled Environment</a:t>
          </a:r>
        </a:p>
      </dsp:txBody>
      <dsp:txXfrm rot="-5400000">
        <a:off x="1522412" y="1957673"/>
        <a:ext cx="4504577" cy="12756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F0D564-08D7-42A2-BBCB-7A1E1A7F3916}">
      <dsp:nvSpPr>
        <dsp:cNvPr id="0" name=""/>
        <dsp:cNvSpPr/>
      </dsp:nvSpPr>
      <dsp:spPr>
        <a:xfrm rot="5400000">
          <a:off x="3171152" y="-2226558"/>
          <a:ext cx="619283" cy="5229567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Load (very little re-organization of data)</a:t>
          </a:r>
        </a:p>
      </dsp:txBody>
      <dsp:txXfrm rot="-5400000">
        <a:off x="866011" y="108814"/>
        <a:ext cx="5199336" cy="558821"/>
      </dsp:txXfrm>
    </dsp:sp>
    <dsp:sp modelId="{01A04E9B-2E8D-4EA7-A0CA-FE100BDCAF87}">
      <dsp:nvSpPr>
        <dsp:cNvPr id="0" name=""/>
        <dsp:cNvSpPr/>
      </dsp:nvSpPr>
      <dsp:spPr>
        <a:xfrm>
          <a:off x="422" y="1172"/>
          <a:ext cx="865588" cy="77410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L</a:t>
          </a:r>
        </a:p>
      </dsp:txBody>
      <dsp:txXfrm>
        <a:off x="38211" y="38961"/>
        <a:ext cx="790010" cy="698526"/>
      </dsp:txXfrm>
    </dsp:sp>
    <dsp:sp modelId="{8672A0F4-4F60-4F1B-83FC-D36739D8C5AF}">
      <dsp:nvSpPr>
        <dsp:cNvPr id="0" name=""/>
        <dsp:cNvSpPr/>
      </dsp:nvSpPr>
      <dsp:spPr>
        <a:xfrm rot="5400000">
          <a:off x="3171152" y="-1413748"/>
          <a:ext cx="619283" cy="5229567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Transform (Mapping of concepts, remapping ETL)</a:t>
          </a:r>
        </a:p>
      </dsp:txBody>
      <dsp:txXfrm rot="-5400000">
        <a:off x="866011" y="921624"/>
        <a:ext cx="5199336" cy="558821"/>
      </dsp:txXfrm>
    </dsp:sp>
    <dsp:sp modelId="{FB769D2B-CE0F-4BD6-8244-702090C4A7A2}">
      <dsp:nvSpPr>
        <dsp:cNvPr id="0" name=""/>
        <dsp:cNvSpPr/>
      </dsp:nvSpPr>
      <dsp:spPr>
        <a:xfrm>
          <a:off x="422" y="813983"/>
          <a:ext cx="865588" cy="77410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T</a:t>
          </a:r>
        </a:p>
      </dsp:txBody>
      <dsp:txXfrm>
        <a:off x="38211" y="851772"/>
        <a:ext cx="790010" cy="698526"/>
      </dsp:txXfrm>
    </dsp:sp>
    <dsp:sp modelId="{335FD15B-9C01-47E3-A2D7-98A1BA6BDFE3}">
      <dsp:nvSpPr>
        <dsp:cNvPr id="0" name=""/>
        <dsp:cNvSpPr/>
      </dsp:nvSpPr>
      <dsp:spPr>
        <a:xfrm rot="5400000">
          <a:off x="3171152" y="-600937"/>
          <a:ext cx="619283" cy="5229567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Extract to final PEDSnet (OMOP-like) tables</a:t>
          </a:r>
        </a:p>
      </dsp:txBody>
      <dsp:txXfrm rot="-5400000">
        <a:off x="866011" y="1734435"/>
        <a:ext cx="5199336" cy="558821"/>
      </dsp:txXfrm>
    </dsp:sp>
    <dsp:sp modelId="{DFEF5690-C106-4689-B7F3-F3B2897E0394}">
      <dsp:nvSpPr>
        <dsp:cNvPr id="0" name=""/>
        <dsp:cNvSpPr/>
      </dsp:nvSpPr>
      <dsp:spPr>
        <a:xfrm>
          <a:off x="422" y="1626793"/>
          <a:ext cx="865588" cy="77410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E</a:t>
          </a:r>
        </a:p>
      </dsp:txBody>
      <dsp:txXfrm>
        <a:off x="38211" y="1664582"/>
        <a:ext cx="790010" cy="6985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BD6CE-3AE1-400E-9F80-6862E462E1FE}" type="datetimeFigureOut">
              <a:rPr lang="en-US" smtClean="0"/>
              <a:t>9/15/2019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E55441-FB42-4C34-B5D6-1F6C2C1CF8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430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19" cy="418337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714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 up drug exposure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473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917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back to the RIAH and drive home the idea of where the mapping information goes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521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a good idea to create the dimensional tables (PROVIDER, LOCATION, CARE_SITE) at the same time as PERSON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6720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50910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missing from the gender portion in the sql code?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6530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6166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0304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9531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466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Shape 750"/>
          <p:cNvSpPr txBox="1">
            <a:spLocks noGrp="1"/>
          </p:cNvSpPr>
          <p:nvPr>
            <p:ph type="body" idx="1"/>
          </p:nvPr>
        </p:nvSpPr>
        <p:spPr>
          <a:xfrm>
            <a:off x="701040" y="4415791"/>
            <a:ext cx="5608200" cy="418349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9269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up pgAdmin 4 on the VM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7800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7751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9040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7067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0390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 up the test cases on the VM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3670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 up the test cases on the VM, this can be for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6884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 up achilles on the VM to explore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9457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835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11</a:t>
            </a:fld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3355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6500" y="6577013"/>
            <a:ext cx="2711450" cy="20335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954E4-B819-934E-9D6C-AA5D1565BD5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001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66598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387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30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Ethnicity =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Hispanics and Non-Hispanics</a:t>
            </a:r>
            <a:r>
              <a:rPr lang="en-US" dirty="0"/>
              <a:t>)</a:t>
            </a:r>
          </a:p>
          <a:p>
            <a:r>
              <a:rPr lang="en-US" dirty="0"/>
              <a:t>Race = (white, black, Asian, native, other, unknown)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864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condition occurrence table – we can come back to this and augment with source code mapping</a:t>
            </a:r>
          </a:p>
          <a:p>
            <a:r>
              <a:rPr lang="en-US" dirty="0"/>
              <a:t>Should think about how to find TYPE concepts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753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2130425"/>
            <a:ext cx="6096000" cy="17557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2200" y="4038600"/>
            <a:ext cx="60960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15315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27" name="Picture 3" descr="C:\Users\pryan4\Downloads\want-impact-public-health-help-shape-journey-ahead\OHDSI logo with text - vertical - 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1875375"/>
            <a:ext cx="2682875" cy="323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35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81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43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491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60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14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2300" y="6318250"/>
            <a:ext cx="57277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57200" y="1088136"/>
            <a:ext cx="8229600" cy="499675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  <a:lvl2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2pPr>
            <a:lvl3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3pPr>
            <a:lvl4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4pPr>
            <a:lvl5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I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09278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276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20425A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20425A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20425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20425A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20425A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20425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OHDSI/Tutorial-ETL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1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7.png"/><Relationship Id="rId5" Type="http://schemas.openxmlformats.org/officeDocument/2006/relationships/image" Target="../media/image111.png"/><Relationship Id="rId4" Type="http://schemas.openxmlformats.org/officeDocument/2006/relationships/image" Target="../media/image9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7.png"/><Relationship Id="rId4" Type="http://schemas.openxmlformats.org/officeDocument/2006/relationships/image" Target="../media/image11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7.png"/><Relationship Id="rId4" Type="http://schemas.openxmlformats.org/officeDocument/2006/relationships/image" Target="../media/image9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1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8.png"/><Relationship Id="rId5" Type="http://schemas.openxmlformats.org/officeDocument/2006/relationships/image" Target="../media/image111.png"/><Relationship Id="rId4" Type="http://schemas.openxmlformats.org/officeDocument/2006/relationships/image" Target="../media/image9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8.png"/><Relationship Id="rId5" Type="http://schemas.openxmlformats.org/officeDocument/2006/relationships/image" Target="../media/image111.png"/><Relationship Id="rId4" Type="http://schemas.openxmlformats.org/officeDocument/2006/relationships/image" Target="../media/image9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1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9.png"/><Relationship Id="rId5" Type="http://schemas.openxmlformats.org/officeDocument/2006/relationships/image" Target="../media/image111.png"/><Relationship Id="rId4" Type="http://schemas.openxmlformats.org/officeDocument/2006/relationships/image" Target="../media/image9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1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11.png"/><Relationship Id="rId4" Type="http://schemas.openxmlformats.org/officeDocument/2006/relationships/image" Target="../media/image9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5" Type="http://schemas.openxmlformats.org/officeDocument/2006/relationships/hyperlink" Target="https://github.com/OHDSI/Tutorial-ETL" TargetMode="External"/><Relationship Id="rId4" Type="http://schemas.openxmlformats.org/officeDocument/2006/relationships/image" Target="../media/image97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9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4.png"/><Relationship Id="rId4" Type="http://schemas.openxmlformats.org/officeDocument/2006/relationships/image" Target="../media/image97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97.png"/><Relationship Id="rId4" Type="http://schemas.openxmlformats.org/officeDocument/2006/relationships/image" Target="../media/image67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HDSI/ETL-synthea" TargetMode="External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HDSI/ETL-HealthVerityBuilder" TargetMode="External"/><Relationship Id="rId2" Type="http://schemas.openxmlformats.org/officeDocument/2006/relationships/hyperlink" Target="https://github.com/OHDSI/ETL-Synthe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hyperlink" Target="https://github.com/OHDSI/ETL-lambdabuilder" TargetMode="External"/><Relationship Id="rId4" Type="http://schemas.openxmlformats.org/officeDocument/2006/relationships/hyperlink" Target="https://github.com/OHDSI/ETL-CDMBuilder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hyperlink" Target="https://github.com/OHDSI/ETL-CDMBuilder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97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hyperlink" Target="https://github.com/infomodels/infomodel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hyperlink" Target="https://pedsnet.org/data/data-quality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1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35.png"/><Relationship Id="rId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124.png"/></Relationships>
</file>

<file path=ppt/slides/_rels/slide13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12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35.png"/><Relationship Id="rId4" Type="http://schemas.microsoft.com/office/2007/relationships/hdphoto" Target="../media/hdphoto5.wdp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HDSI/Tutorial-ETL/tree/master/materials/Unit%20Test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07/relationships/hdphoto" Target="../media/hdphoto5.wdp"/><Relationship Id="rId4" Type="http://schemas.openxmlformats.org/officeDocument/2006/relationships/image" Target="../media/image122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22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07.png"/><Relationship Id="rId4" Type="http://schemas.microsoft.com/office/2007/relationships/hdphoto" Target="../media/hdphoto5.wdp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HDSI/Tutorial-ETL/blob/master/materials/Achilles/achillesRun.R" TargetMode="External"/><Relationship Id="rId5" Type="http://schemas.openxmlformats.org/officeDocument/2006/relationships/hyperlink" Target="https://github.com/OHDSI/Achilles" TargetMode="External"/><Relationship Id="rId4" Type="http://schemas.microsoft.com/office/2007/relationships/hdphoto" Target="../media/hdphoto5.wdp"/></Relationships>
</file>

<file path=ppt/slides/_rels/slide13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30.png"/></Relationships>
</file>

<file path=ppt/slides/_rels/slide13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23.png"/></Relationships>
</file>

<file path=ppt/slides/_rels/slide13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33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microsoft.com/office/2007/relationships/hdphoto" Target="../media/hdphoto5.wdp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microsoft.com/office/2007/relationships/hdphoto" Target="../media/hdphoto5.wdp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Tulliana_bug.png" TargetMode="External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41.png"/><Relationship Id="rId7" Type="http://schemas.microsoft.com/office/2007/relationships/hdphoto" Target="../media/hdphoto3.wdp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hyperlink" Target="https://commons.wikimedia.org/wiki/File:Tulliana_bug.png" TargetMode="Externa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ohdsi.github.io/Tutorial-ETL/docs/cdm_synthea_v2" TargetMode="Externa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microsoft.com/office/2007/relationships/hdphoto" Target="../media/hdphoto3.wdp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41.png"/><Relationship Id="rId7" Type="http://schemas.microsoft.com/office/2007/relationships/hdphoto" Target="../media/hdphoto3.wdp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hyperlink" Target="https://commons.wikimedia.org/wiki/File:Tulliana_bug.png" TargetMode="Externa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ohdsi.org/" TargetMode="Externa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://pusheen.com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jpeg"/><Relationship Id="rId4" Type="http://schemas.openxmlformats.org/officeDocument/2006/relationships/image" Target="../media/image154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microsoft.com/office/2007/relationships/hdphoto" Target="../media/hdphoto3.wdp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50.png"/><Relationship Id="rId2" Type="http://schemas.openxmlformats.org/officeDocument/2006/relationships/hyperlink" Target="https://www.endometriosis-uk.org/laurens-stor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ynthetichealth/synthea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ynthetichealth/synthea/wiki/CSV-File-Data-Dictionary#medications" TargetMode="External"/><Relationship Id="rId3" Type="http://schemas.openxmlformats.org/officeDocument/2006/relationships/hyperlink" Target="https://github.com/synthetichealth/synthea/wiki/CSV-File-Data-Dictionary#careplans" TargetMode="External"/><Relationship Id="rId7" Type="http://schemas.openxmlformats.org/officeDocument/2006/relationships/hyperlink" Target="https://github.com/synthetichealth/synthea/wiki/CSV-File-Data-Dictionary#immunizations" TargetMode="External"/><Relationship Id="rId12" Type="http://schemas.openxmlformats.org/officeDocument/2006/relationships/hyperlink" Target="https://github.com/synthetichealth/synthea/wiki/CSV-File-Data-Dictionary#procedures" TargetMode="External"/><Relationship Id="rId2" Type="http://schemas.openxmlformats.org/officeDocument/2006/relationships/hyperlink" Target="https://github.com/synthetichealth/synthea/wiki/CSV-File-Data-Dictionary#allergi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ynthetichealth/synthea/wiki/CSV-File-Data-Dictionary#imaging-studies" TargetMode="External"/><Relationship Id="rId11" Type="http://schemas.openxmlformats.org/officeDocument/2006/relationships/hyperlink" Target="https://github.com/synthetichealth/synthea/wiki/CSV-File-Data-Dictionary#patients" TargetMode="External"/><Relationship Id="rId5" Type="http://schemas.openxmlformats.org/officeDocument/2006/relationships/hyperlink" Target="https://github.com/synthetichealth/synthea/wiki/CSV-File-Data-Dictionary#encounters" TargetMode="External"/><Relationship Id="rId10" Type="http://schemas.openxmlformats.org/officeDocument/2006/relationships/hyperlink" Target="https://github.com/synthetichealth/synthea/wiki/CSV-File-Data-Dictionary#organizations" TargetMode="External"/><Relationship Id="rId4" Type="http://schemas.openxmlformats.org/officeDocument/2006/relationships/hyperlink" Target="https://github.com/synthetichealth/synthea/wiki/CSV-File-Data-Dictionary#conditions" TargetMode="External"/><Relationship Id="rId9" Type="http://schemas.openxmlformats.org/officeDocument/2006/relationships/hyperlink" Target="https://github.com/synthetichealth/synthea/wiki/CSV-File-Data-Dictionary#observation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OHDSI/Tutorial-ETL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Circle_question_mark.png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34.png"/><Relationship Id="rId4" Type="http://schemas.openxmlformats.org/officeDocument/2006/relationships/image" Target="../media/image44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HDSI/Tutorial-ETL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gif"/><Relationship Id="rId3" Type="http://schemas.openxmlformats.org/officeDocument/2006/relationships/image" Target="../media/image35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hyperlink" Target="http://forums.ohdsi.org/" TargetMode="External"/><Relationship Id="rId7" Type="http://schemas.openxmlformats.org/officeDocument/2006/relationships/hyperlink" Target="https://github.com/OHDSI/Themis" TargetMode="External"/><Relationship Id="rId2" Type="http://schemas.openxmlformats.org/officeDocument/2006/relationships/hyperlink" Target="https://github.com/OHDSI/CommonDataModel/wik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hdsi.github.io/TheBookOfOhdsi/ExtractTransformLoad.html" TargetMode="External"/><Relationship Id="rId5" Type="http://schemas.openxmlformats.org/officeDocument/2006/relationships/hyperlink" Target="http://www.ohdsi.org/web/wiki/doku.php?id=resources:2018_data_network" TargetMode="External"/><Relationship Id="rId4" Type="http://schemas.openxmlformats.org/officeDocument/2006/relationships/hyperlink" Target="http://forums.ohdsi.org/c/cdm-builders" TargetMode="External"/><Relationship Id="rId9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ohdsi.github.io/ETL-Synthea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hub.com/OHDSI/Tutorial-ETL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gif"/><Relationship Id="rId4" Type="http://schemas.openxmlformats.org/officeDocument/2006/relationships/image" Target="../media/image8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OHDSI/Tutorial-ETL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github.com/OHDSI/Tutorial-ETL/tree/master/materials/Queri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gi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github.com/OHDSI/Tutorial-ETL/tree/master/materials/Queri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gi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2.xml"/><Relationship Id="rId5" Type="http://schemas.openxmlformats.org/officeDocument/2006/relationships/image" Target="../media/image35.png"/><Relationship Id="rId4" Type="http://schemas.openxmlformats.org/officeDocument/2006/relationships/image" Target="../media/image84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://athena.ohdsi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s://github.com/OHDSI/Usag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ithub.com/OHDSI/Tutorial-ETL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ohdsi.github.io/TheBookOfOhdsi/ExtractTransformLoad.html#usagi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44.gi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mmons.wikimedia.org/wiki/File:Circle_question_mark.png" TargetMode="External"/><Relationship Id="rId5" Type="http://schemas.openxmlformats.org/officeDocument/2006/relationships/image" Target="../media/image61.png"/><Relationship Id="rId4" Type="http://schemas.openxmlformats.org/officeDocument/2006/relationships/image" Target="../media/image3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97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11" Type="http://schemas.openxmlformats.org/officeDocument/2006/relationships/image" Target="../media/image105.png"/><Relationship Id="rId5" Type="http://schemas.openxmlformats.org/officeDocument/2006/relationships/image" Target="../media/image101.png"/><Relationship Id="rId10" Type="http://schemas.openxmlformats.org/officeDocument/2006/relationships/image" Target="../media/image104.png"/><Relationship Id="rId4" Type="http://schemas.openxmlformats.org/officeDocument/2006/relationships/image" Target="../media/image67.png"/><Relationship Id="rId9" Type="http://schemas.openxmlformats.org/officeDocument/2006/relationships/image" Target="../media/image103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6.png"/><Relationship Id="rId4" Type="http://schemas.openxmlformats.org/officeDocument/2006/relationships/hyperlink" Target="https://ohdsi.github.io/ETL-Synthea/Person.html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1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C442-C1E2-4DAE-A87E-82243E5A93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OMOP Common Data Model Extract, Transform &amp; Load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612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E33CF-99BB-4788-9378-016F44853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Sign into the </a:t>
            </a:r>
            <a:br>
              <a:rPr lang="en-US" dirty="0"/>
            </a:br>
            <a:r>
              <a:rPr lang="en-US" dirty="0"/>
              <a:t>Remote Desktop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8B0AD-A590-40A0-98C3-DCF9BB2C6E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Shape 1249">
            <a:extLst>
              <a:ext uri="{FF2B5EF4-FFF2-40B4-BE49-F238E27FC236}">
                <a16:creationId xmlns:a16="http://schemas.microsoft.com/office/drawing/2014/main" id="{5CDB80FE-2668-469E-BBA9-1DE2E465428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96200" y="152400"/>
            <a:ext cx="132397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6EA780-53C5-4FD6-8EE5-7E655B774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1666875"/>
            <a:ext cx="6629400" cy="3524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4657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5A297DF-E4E4-46E0-B771-AFFE491BF6F2}"/>
              </a:ext>
            </a:extLst>
          </p:cNvPr>
          <p:cNvSpPr txBox="1">
            <a:spLocks/>
          </p:cNvSpPr>
          <p:nvPr/>
        </p:nvSpPr>
        <p:spPr>
          <a:xfrm>
            <a:off x="1053030" y="1629897"/>
            <a:ext cx="7386120" cy="2963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/>
              <a:t>To open the query while we review:</a:t>
            </a:r>
          </a:p>
          <a:p>
            <a:pPr lvl="1"/>
            <a:r>
              <a:rPr lang="en-US" sz="2400" b="0" dirty="0">
                <a:hlinkClick r:id="rId4"/>
              </a:rPr>
              <a:t>https://github.com/OHDSI/Tutorial-ETL</a:t>
            </a:r>
            <a:endParaRPr lang="en-US" sz="2400" b="0" dirty="0"/>
          </a:p>
          <a:p>
            <a:pPr lvl="1"/>
            <a:r>
              <a:rPr lang="en-US" sz="2400" b="0" dirty="0"/>
              <a:t>Materials 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/>
              <a:t>Implementation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/>
              <a:t>Insert_Person_Lauren.sql</a:t>
            </a:r>
          </a:p>
          <a:p>
            <a:pPr marL="0" lvl="1"/>
            <a:endParaRPr lang="en-US" sz="2400" b="0" dirty="0"/>
          </a:p>
          <a:p>
            <a:pPr marL="0" lvl="1"/>
            <a:r>
              <a:rPr lang="en-US" sz="2400" b="0" dirty="0"/>
              <a:t>You can either view it directly in GitHub or download it and open it in pgAdmin4</a:t>
            </a:r>
          </a:p>
        </p:txBody>
      </p:sp>
    </p:spTree>
    <p:extLst>
      <p:ext uri="{BB962C8B-B14F-4D97-AF65-F5344CB8AC3E}">
        <p14:creationId xmlns:p14="http://schemas.microsoft.com/office/powerpoint/2010/main" val="4447946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" y="1575761"/>
            <a:ext cx="58293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5181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5849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Let’s review the logic we decided on for how the PERSON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E46244-FC61-4F19-ACB2-0045B33EE1B4}"/>
              </a:ext>
            </a:extLst>
          </p:cNvPr>
          <p:cNvSpPr txBox="1">
            <a:spLocks/>
          </p:cNvSpPr>
          <p:nvPr/>
        </p:nvSpPr>
        <p:spPr>
          <a:xfrm>
            <a:off x="85725" y="2225209"/>
            <a:ext cx="8601075" cy="3900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Gender: </a:t>
            </a:r>
          </a:p>
          <a:p>
            <a:endParaRPr lang="en-US" b="0" dirty="0"/>
          </a:p>
          <a:p>
            <a:endParaRPr lang="en-US" sz="1800" b="0" dirty="0"/>
          </a:p>
          <a:p>
            <a:r>
              <a:rPr lang="en-US" b="0" dirty="0"/>
              <a:t>Birthdate:</a:t>
            </a:r>
          </a:p>
          <a:p>
            <a:endParaRPr lang="en-US" dirty="0"/>
          </a:p>
          <a:p>
            <a:endParaRPr lang="en-US" sz="1800" dirty="0"/>
          </a:p>
          <a:p>
            <a:r>
              <a:rPr lang="en-US" b="0" dirty="0"/>
              <a:t>Race: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0" dirty="0"/>
              <a:t>Ethnicity:</a:t>
            </a:r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5B00B-3B86-4A61-BD5B-34970A16E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883341"/>
            <a:ext cx="6600825" cy="925349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C8C37-CC4C-46A2-8266-465C5D353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2" y="2859024"/>
            <a:ext cx="6596063" cy="1361371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ECF9C1-045B-4739-A574-699A25103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1" y="4278012"/>
            <a:ext cx="6596064" cy="913436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DE83EC-BF96-438E-A6C2-AF040BA38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5263850"/>
            <a:ext cx="6596063" cy="1229025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0EFE0623-8A0B-492E-BDF5-87FEF74518F6}"/>
              </a:ext>
            </a:extLst>
          </p:cNvPr>
          <p:cNvSpPr/>
          <p:nvPr/>
        </p:nvSpPr>
        <p:spPr>
          <a:xfrm>
            <a:off x="32821" y="1788091"/>
            <a:ext cx="8229600" cy="1110179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86246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76224" y="3018185"/>
            <a:ext cx="5457825" cy="906116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F1A52D-5E06-4121-8DAE-F1CB3FD7B0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075" y="4150519"/>
            <a:ext cx="6600825" cy="925349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2005EEB-A326-4FE9-B567-CBC966A97D3F}"/>
              </a:ext>
            </a:extLst>
          </p:cNvPr>
          <p:cNvSpPr txBox="1">
            <a:spLocks/>
          </p:cNvSpPr>
          <p:nvPr/>
        </p:nvSpPr>
        <p:spPr>
          <a:xfrm>
            <a:off x="6281737" y="1971850"/>
            <a:ext cx="1833563" cy="7622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Gender</a:t>
            </a:r>
            <a:r>
              <a:rPr lang="en-US" b="0" dirty="0"/>
              <a:t> 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1879399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76224" y="3018185"/>
            <a:ext cx="5457825" cy="906116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F1A52D-5E06-4121-8DAE-F1CB3FD7B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75" y="4150519"/>
            <a:ext cx="6600825" cy="925349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  <p:sp>
        <p:nvSpPr>
          <p:cNvPr id="15" name="Frame 14">
            <a:extLst>
              <a:ext uri="{FF2B5EF4-FFF2-40B4-BE49-F238E27FC236}">
                <a16:creationId xmlns:a16="http://schemas.microsoft.com/office/drawing/2014/main" id="{C3DBB5A7-3FB7-4DBC-B214-136F2C286A54}"/>
              </a:ext>
            </a:extLst>
          </p:cNvPr>
          <p:cNvSpPr/>
          <p:nvPr/>
        </p:nvSpPr>
        <p:spPr>
          <a:xfrm>
            <a:off x="6219826" y="4048125"/>
            <a:ext cx="1428749" cy="1142999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1C676B3-D8DB-4999-B45C-76831C3A8909}"/>
              </a:ext>
            </a:extLst>
          </p:cNvPr>
          <p:cNvSpPr txBox="1">
            <a:spLocks/>
          </p:cNvSpPr>
          <p:nvPr/>
        </p:nvSpPr>
        <p:spPr>
          <a:xfrm>
            <a:off x="7796017" y="4256468"/>
            <a:ext cx="733425" cy="71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??</a:t>
            </a:r>
            <a:r>
              <a:rPr lang="en-US" b="0" dirty="0"/>
              <a:t>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708F218-938D-4D2D-B16C-D358AE7F543A}"/>
              </a:ext>
            </a:extLst>
          </p:cNvPr>
          <p:cNvSpPr txBox="1">
            <a:spLocks/>
          </p:cNvSpPr>
          <p:nvPr/>
        </p:nvSpPr>
        <p:spPr>
          <a:xfrm>
            <a:off x="6281737" y="1971850"/>
            <a:ext cx="1833563" cy="7622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Gender</a:t>
            </a:r>
            <a:r>
              <a:rPr lang="en-US" b="0" dirty="0"/>
              <a:t> 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27449249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22181F-EA93-4327-814B-09B80FF7E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32" y="1459706"/>
            <a:ext cx="5381625" cy="5381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24032" y="6324600"/>
            <a:ext cx="5457825" cy="533400"/>
          </a:xfrm>
          <a:prstGeom prst="frame">
            <a:avLst>
              <a:gd name="adj1" fmla="val 1260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F1A52D-5E06-4121-8DAE-F1CB3FD7B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75" y="4150519"/>
            <a:ext cx="6600825" cy="925349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  <p:sp>
        <p:nvSpPr>
          <p:cNvPr id="15" name="Frame 14">
            <a:extLst>
              <a:ext uri="{FF2B5EF4-FFF2-40B4-BE49-F238E27FC236}">
                <a16:creationId xmlns:a16="http://schemas.microsoft.com/office/drawing/2014/main" id="{C3DBB5A7-3FB7-4DBC-B214-136F2C286A54}"/>
              </a:ext>
            </a:extLst>
          </p:cNvPr>
          <p:cNvSpPr/>
          <p:nvPr/>
        </p:nvSpPr>
        <p:spPr>
          <a:xfrm>
            <a:off x="6219826" y="4048125"/>
            <a:ext cx="1428749" cy="1142999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1C676B3-D8DB-4999-B45C-76831C3A8909}"/>
              </a:ext>
            </a:extLst>
          </p:cNvPr>
          <p:cNvSpPr txBox="1">
            <a:spLocks/>
          </p:cNvSpPr>
          <p:nvPr/>
        </p:nvSpPr>
        <p:spPr>
          <a:xfrm>
            <a:off x="7796017" y="4256468"/>
            <a:ext cx="733425" cy="71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??</a:t>
            </a:r>
            <a:r>
              <a:rPr lang="en-US" b="0" dirty="0"/>
              <a:t>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E23EC59-3E25-4F12-92C6-545822CD3F58}"/>
              </a:ext>
            </a:extLst>
          </p:cNvPr>
          <p:cNvSpPr txBox="1">
            <a:spLocks/>
          </p:cNvSpPr>
          <p:nvPr/>
        </p:nvSpPr>
        <p:spPr>
          <a:xfrm>
            <a:off x="6281737" y="1971850"/>
            <a:ext cx="1833563" cy="7622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Gender</a:t>
            </a:r>
            <a:r>
              <a:rPr lang="en-US" b="0" dirty="0"/>
              <a:t> 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80239233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5849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Let’s review the logic we decided on for how the PERSON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E46244-FC61-4F19-ACB2-0045B33EE1B4}"/>
              </a:ext>
            </a:extLst>
          </p:cNvPr>
          <p:cNvSpPr txBox="1">
            <a:spLocks/>
          </p:cNvSpPr>
          <p:nvPr/>
        </p:nvSpPr>
        <p:spPr>
          <a:xfrm>
            <a:off x="85725" y="2225209"/>
            <a:ext cx="8601075" cy="3900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Gender: </a:t>
            </a:r>
          </a:p>
          <a:p>
            <a:endParaRPr lang="en-US" b="0" dirty="0"/>
          </a:p>
          <a:p>
            <a:endParaRPr lang="en-US" sz="1800" b="0" dirty="0"/>
          </a:p>
          <a:p>
            <a:r>
              <a:rPr lang="en-US" b="0" dirty="0"/>
              <a:t>Birthdate:</a:t>
            </a:r>
          </a:p>
          <a:p>
            <a:endParaRPr lang="en-US" dirty="0"/>
          </a:p>
          <a:p>
            <a:endParaRPr lang="en-US" sz="1800" dirty="0"/>
          </a:p>
          <a:p>
            <a:r>
              <a:rPr lang="en-US" b="0" dirty="0"/>
              <a:t>Race: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0" dirty="0"/>
              <a:t>Ethnicity:</a:t>
            </a:r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5B00B-3B86-4A61-BD5B-34970A16E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883341"/>
            <a:ext cx="6600825" cy="925349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C8C37-CC4C-46A2-8266-465C5D353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2" y="2859024"/>
            <a:ext cx="6596063" cy="1361371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ECF9C1-045B-4739-A574-699A25103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1" y="4278012"/>
            <a:ext cx="6596064" cy="913436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DE83EC-BF96-438E-A6C2-AF040BA38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5263850"/>
            <a:ext cx="6596063" cy="1229025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0EFE0623-8A0B-492E-BDF5-87FEF74518F6}"/>
              </a:ext>
            </a:extLst>
          </p:cNvPr>
          <p:cNvSpPr/>
          <p:nvPr/>
        </p:nvSpPr>
        <p:spPr>
          <a:xfrm>
            <a:off x="-1" y="2808690"/>
            <a:ext cx="8296275" cy="1469322"/>
          </a:xfrm>
          <a:prstGeom prst="frame">
            <a:avLst>
              <a:gd name="adj1" fmla="val 437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6530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76225" y="3799235"/>
            <a:ext cx="5457825" cy="906116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2005EEB-A326-4FE9-B567-CBC966A97D3F}"/>
              </a:ext>
            </a:extLst>
          </p:cNvPr>
          <p:cNvSpPr txBox="1">
            <a:spLocks/>
          </p:cNvSpPr>
          <p:nvPr/>
        </p:nvSpPr>
        <p:spPr>
          <a:xfrm>
            <a:off x="6281737" y="1971850"/>
            <a:ext cx="1833563" cy="76229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Birthdate</a:t>
            </a:r>
            <a:r>
              <a:rPr lang="en-US" b="0" dirty="0"/>
              <a:t> </a:t>
            </a:r>
          </a:p>
          <a:p>
            <a:endParaRPr lang="en-US" sz="3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C0C8A55-FEF5-4458-9B7A-5B6547E12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127" y="4764792"/>
            <a:ext cx="6596063" cy="1361371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9432127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76225" y="3799235"/>
            <a:ext cx="5457825" cy="906116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2005EEB-A326-4FE9-B567-CBC966A97D3F}"/>
              </a:ext>
            </a:extLst>
          </p:cNvPr>
          <p:cNvSpPr txBox="1">
            <a:spLocks/>
          </p:cNvSpPr>
          <p:nvPr/>
        </p:nvSpPr>
        <p:spPr>
          <a:xfrm>
            <a:off x="6281737" y="1971850"/>
            <a:ext cx="1833563" cy="76229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Birthdate</a:t>
            </a:r>
            <a:r>
              <a:rPr lang="en-US" b="0" dirty="0"/>
              <a:t> </a:t>
            </a:r>
          </a:p>
          <a:p>
            <a:endParaRPr lang="en-US" sz="3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C0C8A55-FEF5-4458-9B7A-5B6547E12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127" y="4764792"/>
            <a:ext cx="6596063" cy="1361371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A442004B-8148-4E45-81EA-79E319E5303E}"/>
              </a:ext>
            </a:extLst>
          </p:cNvPr>
          <p:cNvSpPr/>
          <p:nvPr/>
        </p:nvSpPr>
        <p:spPr>
          <a:xfrm>
            <a:off x="881580" y="5638146"/>
            <a:ext cx="6805095" cy="547458"/>
          </a:xfrm>
          <a:prstGeom prst="frame">
            <a:avLst>
              <a:gd name="adj1" fmla="val 1146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DFBD3CD-35AE-4ADB-9EC5-209A0F4AC9A3}"/>
              </a:ext>
            </a:extLst>
          </p:cNvPr>
          <p:cNvSpPr txBox="1">
            <a:spLocks/>
          </p:cNvSpPr>
          <p:nvPr/>
        </p:nvSpPr>
        <p:spPr>
          <a:xfrm>
            <a:off x="7860052" y="5555150"/>
            <a:ext cx="733425" cy="71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??</a:t>
            </a:r>
            <a:r>
              <a:rPr lang="en-US" b="0" dirty="0"/>
              <a:t>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14709573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5849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Let’s review the logic we decided on for how the PERSON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E46244-FC61-4F19-ACB2-0045B33EE1B4}"/>
              </a:ext>
            </a:extLst>
          </p:cNvPr>
          <p:cNvSpPr txBox="1">
            <a:spLocks/>
          </p:cNvSpPr>
          <p:nvPr/>
        </p:nvSpPr>
        <p:spPr>
          <a:xfrm>
            <a:off x="85725" y="2225209"/>
            <a:ext cx="8601075" cy="3900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Gender: </a:t>
            </a:r>
          </a:p>
          <a:p>
            <a:endParaRPr lang="en-US" b="0" dirty="0"/>
          </a:p>
          <a:p>
            <a:endParaRPr lang="en-US" sz="1800" b="0" dirty="0"/>
          </a:p>
          <a:p>
            <a:r>
              <a:rPr lang="en-US" b="0" dirty="0"/>
              <a:t>Birthdate:</a:t>
            </a:r>
          </a:p>
          <a:p>
            <a:endParaRPr lang="en-US" dirty="0"/>
          </a:p>
          <a:p>
            <a:endParaRPr lang="en-US" sz="1800" dirty="0"/>
          </a:p>
          <a:p>
            <a:r>
              <a:rPr lang="en-US" b="0" dirty="0"/>
              <a:t>Race: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0" dirty="0"/>
              <a:t>Ethnicity:</a:t>
            </a:r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5B00B-3B86-4A61-BD5B-34970A16E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883341"/>
            <a:ext cx="6600825" cy="925349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C8C37-CC4C-46A2-8266-465C5D353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2" y="2859024"/>
            <a:ext cx="6596063" cy="1361371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ECF9C1-045B-4739-A574-699A25103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1" y="4278012"/>
            <a:ext cx="6596064" cy="913436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DE83EC-BF96-438E-A6C2-AF040BA38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5263850"/>
            <a:ext cx="6596063" cy="1229025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0EFE0623-8A0B-492E-BDF5-87FEF74518F6}"/>
              </a:ext>
            </a:extLst>
          </p:cNvPr>
          <p:cNvSpPr/>
          <p:nvPr/>
        </p:nvSpPr>
        <p:spPr>
          <a:xfrm>
            <a:off x="0" y="4220394"/>
            <a:ext cx="8296275" cy="1043455"/>
          </a:xfrm>
          <a:prstGeom prst="frame">
            <a:avLst>
              <a:gd name="adj1" fmla="val 710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888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F31845-71E4-4EAC-96A3-AEB099794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Sign into the </a:t>
            </a:r>
            <a:br>
              <a:rPr lang="en-US" dirty="0"/>
            </a:br>
            <a:r>
              <a:rPr lang="en-US" dirty="0"/>
              <a:t>Remote Desktop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8E568C-565A-492D-92C5-46D3F13AC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/>
          <a:p>
            <a:pPr marL="457200" indent="-457200"/>
            <a:r>
              <a:rPr lang="en-US" dirty="0"/>
              <a:t>Use the shortcut on the desktop named “Remote Desktop”</a:t>
            </a:r>
          </a:p>
          <a:p>
            <a:pPr marL="457200" indent="-457200"/>
            <a:endParaRPr lang="en-US" dirty="0"/>
          </a:p>
          <a:p>
            <a:pPr marL="0" indent="0" algn="ctr">
              <a:buNone/>
            </a:pPr>
            <a:r>
              <a:rPr lang="en-US" b="1" dirty="0">
                <a:highlight>
                  <a:srgbClr val="FFFF00"/>
                </a:highlight>
              </a:rPr>
              <a:t>URL TBD</a:t>
            </a:r>
          </a:p>
          <a:p>
            <a:pPr marL="0" indent="0" algn="ctr">
              <a:buNone/>
            </a:pPr>
            <a:endParaRPr lang="en-US" dirty="0"/>
          </a:p>
          <a:p>
            <a:pPr marL="457200" indent="-457200"/>
            <a:r>
              <a:rPr lang="en-US" dirty="0"/>
              <a:t>Pick one of the rows and put your name on the second column</a:t>
            </a:r>
          </a:p>
        </p:txBody>
      </p:sp>
      <p:pic>
        <p:nvPicPr>
          <p:cNvPr id="4" name="Shape 1249">
            <a:extLst>
              <a:ext uri="{FF2B5EF4-FFF2-40B4-BE49-F238E27FC236}">
                <a16:creationId xmlns:a16="http://schemas.microsoft.com/office/drawing/2014/main" id="{5E049AB0-32D5-483E-9C8C-43C87DADA14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6200" y="152400"/>
            <a:ext cx="1323975" cy="876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31558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76225" y="4589810"/>
            <a:ext cx="5457825" cy="1277590"/>
          </a:xfrm>
          <a:prstGeom prst="frame">
            <a:avLst>
              <a:gd name="adj1" fmla="val 401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2005EEB-A326-4FE9-B567-CBC966A97D3F}"/>
              </a:ext>
            </a:extLst>
          </p:cNvPr>
          <p:cNvSpPr txBox="1">
            <a:spLocks/>
          </p:cNvSpPr>
          <p:nvPr/>
        </p:nvSpPr>
        <p:spPr>
          <a:xfrm>
            <a:off x="6281737" y="1971850"/>
            <a:ext cx="1833563" cy="7622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Race</a:t>
            </a:r>
            <a:endParaRPr lang="en-US" b="0" dirty="0"/>
          </a:p>
          <a:p>
            <a:endParaRPr lang="en-US" sz="3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DF63E5-4A4A-49A2-BFD2-C6EBB070B5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0944" y="3652233"/>
            <a:ext cx="6596064" cy="913436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223333328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5849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Let’s review the logic we decided on for how the PERSON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E46244-FC61-4F19-ACB2-0045B33EE1B4}"/>
              </a:ext>
            </a:extLst>
          </p:cNvPr>
          <p:cNvSpPr txBox="1">
            <a:spLocks/>
          </p:cNvSpPr>
          <p:nvPr/>
        </p:nvSpPr>
        <p:spPr>
          <a:xfrm>
            <a:off x="85725" y="2225209"/>
            <a:ext cx="8601075" cy="3900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Gender: </a:t>
            </a:r>
          </a:p>
          <a:p>
            <a:endParaRPr lang="en-US" b="0" dirty="0"/>
          </a:p>
          <a:p>
            <a:endParaRPr lang="en-US" sz="1800" b="0" dirty="0"/>
          </a:p>
          <a:p>
            <a:r>
              <a:rPr lang="en-US" b="0" dirty="0"/>
              <a:t>Birthdate:</a:t>
            </a:r>
          </a:p>
          <a:p>
            <a:endParaRPr lang="en-US" dirty="0"/>
          </a:p>
          <a:p>
            <a:endParaRPr lang="en-US" sz="1800" dirty="0"/>
          </a:p>
          <a:p>
            <a:r>
              <a:rPr lang="en-US" b="0" dirty="0"/>
              <a:t>Race: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0" dirty="0"/>
              <a:t>Ethnicity:</a:t>
            </a:r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5B00B-3B86-4A61-BD5B-34970A16E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883341"/>
            <a:ext cx="6600825" cy="925349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C8C37-CC4C-46A2-8266-465C5D353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2" y="2859024"/>
            <a:ext cx="6596063" cy="1361371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ECF9C1-045B-4739-A574-699A25103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1" y="4278012"/>
            <a:ext cx="6596064" cy="913436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DE83EC-BF96-438E-A6C2-AF040BA38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5263850"/>
            <a:ext cx="6596063" cy="1229025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0EFE0623-8A0B-492E-BDF5-87FEF74518F6}"/>
              </a:ext>
            </a:extLst>
          </p:cNvPr>
          <p:cNvSpPr/>
          <p:nvPr/>
        </p:nvSpPr>
        <p:spPr>
          <a:xfrm>
            <a:off x="0" y="5189734"/>
            <a:ext cx="8277225" cy="1303141"/>
          </a:xfrm>
          <a:prstGeom prst="frame">
            <a:avLst>
              <a:gd name="adj1" fmla="val 710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69606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76225" y="5681485"/>
            <a:ext cx="5457825" cy="976698"/>
          </a:xfrm>
          <a:prstGeom prst="frame">
            <a:avLst>
              <a:gd name="adj1" fmla="val 714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2005EEB-A326-4FE9-B567-CBC966A97D3F}"/>
              </a:ext>
            </a:extLst>
          </p:cNvPr>
          <p:cNvSpPr txBox="1">
            <a:spLocks/>
          </p:cNvSpPr>
          <p:nvPr/>
        </p:nvSpPr>
        <p:spPr>
          <a:xfrm>
            <a:off x="6281736" y="1971849"/>
            <a:ext cx="2405063" cy="674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Ethnicity</a:t>
            </a:r>
            <a:endParaRPr lang="en-US" dirty="0"/>
          </a:p>
          <a:p>
            <a:endParaRPr lang="en-US" sz="3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5CDF83A-FBA5-4F92-9E66-B7065D9CDE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025" y="4385199"/>
            <a:ext cx="6596063" cy="1229025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378CCA-877E-4DD7-AF26-D938E250992E}"/>
              </a:ext>
            </a:extLst>
          </p:cNvPr>
          <p:cNvSpPr txBox="1">
            <a:spLocks/>
          </p:cNvSpPr>
          <p:nvPr/>
        </p:nvSpPr>
        <p:spPr>
          <a:xfrm>
            <a:off x="5915023" y="5720292"/>
            <a:ext cx="733425" cy="71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??</a:t>
            </a:r>
            <a:r>
              <a:rPr lang="en-US" b="0" dirty="0"/>
              <a:t>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84837389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567256" y="1151939"/>
            <a:ext cx="767187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/>
              <a:t>Now let us run the code and create the PERSON table in the cdm_lauren schema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8098DC-F16E-48F5-A654-1289D55DA015}"/>
              </a:ext>
            </a:extLst>
          </p:cNvPr>
          <p:cNvSpPr txBox="1">
            <a:spLocks/>
          </p:cNvSpPr>
          <p:nvPr/>
        </p:nvSpPr>
        <p:spPr>
          <a:xfrm>
            <a:off x="567256" y="2141367"/>
            <a:ext cx="7967144" cy="41556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/>
              <a:t>1. </a:t>
            </a:r>
            <a:r>
              <a:rPr lang="en-US" b="0" dirty="0"/>
              <a:t>Download the query from:</a:t>
            </a:r>
          </a:p>
          <a:p>
            <a:pPr lvl="1"/>
            <a:r>
              <a:rPr lang="en-US" sz="2400" b="0" dirty="0">
                <a:hlinkClick r:id="rId5"/>
              </a:rPr>
              <a:t>https://github.com/OHDSI/Tutorial-ETL</a:t>
            </a:r>
            <a:endParaRPr lang="en-US" sz="2400" b="0" dirty="0"/>
          </a:p>
          <a:p>
            <a:pPr lvl="1"/>
            <a:r>
              <a:rPr lang="en-US" sz="2400" b="0" dirty="0"/>
              <a:t>Materials 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/>
              <a:t>Implementation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/>
              <a:t>Insert_Person_Lauren.sql</a:t>
            </a:r>
          </a:p>
          <a:p>
            <a:pPr marL="0" lvl="1"/>
            <a:endParaRPr lang="en-US" sz="2400" b="0" dirty="0"/>
          </a:p>
          <a:p>
            <a:pPr marL="0" lvl="1"/>
            <a:r>
              <a:rPr lang="en-US" sz="2400" b="0" dirty="0"/>
              <a:t>2.  Open up pgAdmin4 using the icon on the task bar</a:t>
            </a:r>
          </a:p>
          <a:p>
            <a:endParaRPr lang="en-US" sz="2800" b="0" dirty="0"/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7D932A-7E1C-4EBF-8E88-038A7BCD9A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7875" y="4643437"/>
            <a:ext cx="3486150" cy="542925"/>
          </a:xfrm>
          <a:prstGeom prst="rect">
            <a:avLst/>
          </a:prstGeom>
        </p:spPr>
      </p:pic>
      <p:sp>
        <p:nvSpPr>
          <p:cNvPr id="19" name="Frame 18">
            <a:extLst>
              <a:ext uri="{FF2B5EF4-FFF2-40B4-BE49-F238E27FC236}">
                <a16:creationId xmlns:a16="http://schemas.microsoft.com/office/drawing/2014/main" id="{5091E90A-B6F1-444F-A25E-741045B19E30}"/>
              </a:ext>
            </a:extLst>
          </p:cNvPr>
          <p:cNvSpPr/>
          <p:nvPr/>
        </p:nvSpPr>
        <p:spPr>
          <a:xfrm>
            <a:off x="4800599" y="4686299"/>
            <a:ext cx="733425" cy="542925"/>
          </a:xfrm>
          <a:prstGeom prst="frame">
            <a:avLst>
              <a:gd name="adj1" fmla="val 1240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68268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8098DC-F16E-48F5-A654-1289D55DA015}"/>
              </a:ext>
            </a:extLst>
          </p:cNvPr>
          <p:cNvSpPr txBox="1">
            <a:spLocks/>
          </p:cNvSpPr>
          <p:nvPr/>
        </p:nvSpPr>
        <p:spPr>
          <a:xfrm>
            <a:off x="567256" y="1409700"/>
            <a:ext cx="3686175" cy="4752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en-US" b="0" dirty="0"/>
              <a:t>Expand the server list and right-click on </a:t>
            </a:r>
            <a:r>
              <a:rPr lang="en-US" b="0" dirty="0">
                <a:highlight>
                  <a:srgbClr val="FFFF00"/>
                </a:highlight>
              </a:rPr>
              <a:t>PostgreSQL 10 </a:t>
            </a:r>
            <a:r>
              <a:rPr lang="en-US" b="0" dirty="0"/>
              <a:t>and choose </a:t>
            </a:r>
            <a:r>
              <a:rPr lang="en-US" b="0" dirty="0">
                <a:highlight>
                  <a:srgbClr val="FFFF00"/>
                </a:highlight>
              </a:rPr>
              <a:t>Connect Server </a:t>
            </a:r>
            <a:r>
              <a:rPr lang="en-US" b="0" dirty="0"/>
              <a:t>from the drop-down menu</a:t>
            </a:r>
          </a:p>
          <a:p>
            <a:pPr marL="457200" indent="-457200">
              <a:buFont typeface="+mj-lt"/>
              <a:buAutoNum type="arabicPeriod" startAt="3"/>
            </a:pPr>
            <a:endParaRPr lang="en-US" sz="2800" b="0" dirty="0"/>
          </a:p>
          <a:p>
            <a:pPr marL="457200" indent="-457200">
              <a:buFont typeface="+mj-lt"/>
              <a:buAutoNum type="arabicPeriod" startAt="4"/>
            </a:pPr>
            <a:r>
              <a:rPr lang="en-US" b="0" dirty="0"/>
              <a:t>When it asks for a password, type in </a:t>
            </a:r>
            <a:r>
              <a:rPr lang="en-US" b="0" dirty="0">
                <a:highlight>
                  <a:srgbClr val="FFFF00"/>
                </a:highlight>
              </a:rPr>
              <a:t>ohdsi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FE8CF8-D4F8-4D7C-8791-BA180AD6DE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0964" b="71552"/>
          <a:stretch/>
        </p:blipFill>
        <p:spPr>
          <a:xfrm>
            <a:off x="4786118" y="1162475"/>
            <a:ext cx="3073934" cy="2583984"/>
          </a:xfrm>
          <a:prstGeom prst="rect">
            <a:avLst/>
          </a:prstGeom>
          <a:ln>
            <a:solidFill>
              <a:srgbClr val="20425A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E2D616-14FD-4356-A360-ADAC209DC73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958" r="30729" b="60741"/>
          <a:stretch/>
        </p:blipFill>
        <p:spPr>
          <a:xfrm>
            <a:off x="4167706" y="3827531"/>
            <a:ext cx="4540091" cy="2487078"/>
          </a:xfrm>
          <a:prstGeom prst="rect">
            <a:avLst/>
          </a:prstGeom>
          <a:ln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270973174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B7806-C6B2-4037-9159-EA0359A2C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up to and select the CDM </a:t>
            </a:r>
            <a:br>
              <a:rPr lang="en-US" dirty="0"/>
            </a:br>
            <a:r>
              <a:rPr lang="en-US" dirty="0"/>
              <a:t>(which has a copy of the vocab)</a:t>
            </a:r>
          </a:p>
          <a:p>
            <a:endParaRPr lang="en-US" sz="2400" dirty="0"/>
          </a:p>
          <a:p>
            <a:r>
              <a:rPr lang="en-US" dirty="0"/>
              <a:t>Tools </a:t>
            </a:r>
            <a:r>
              <a:rPr lang="en-US" dirty="0">
                <a:sym typeface="Wingdings" panose="05000000000000000000" pitchFamily="2" charset="2"/>
              </a:rPr>
              <a:t> Query Tool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Type the following and hit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F5 to run: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SEARCH_PATH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CDM_LAUREN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DBD5C-8B8C-461C-964F-60DB570C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E96D8EA-A765-4E27-97D8-83E6D3EEF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3AA4113-B33D-46EB-BA11-EDC0346F4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7" name="Picture 16" descr="Image result for pusheen transparent background">
            <a:extLst>
              <a:ext uri="{FF2B5EF4-FFF2-40B4-BE49-F238E27FC236}">
                <a16:creationId xmlns:a16="http://schemas.microsoft.com/office/drawing/2014/main" id="{41EE7B43-7282-4628-A73C-17CD579D3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6D23637-65E8-4A86-9BE8-1F357E27A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590" y="2356972"/>
            <a:ext cx="2857500" cy="3819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6244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8098DC-F16E-48F5-A654-1289D55DA015}"/>
              </a:ext>
            </a:extLst>
          </p:cNvPr>
          <p:cNvSpPr txBox="1">
            <a:spLocks/>
          </p:cNvSpPr>
          <p:nvPr/>
        </p:nvSpPr>
        <p:spPr>
          <a:xfrm>
            <a:off x="567256" y="1495425"/>
            <a:ext cx="8176694" cy="466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7"/>
            </a:pPr>
            <a:r>
              <a:rPr lang="en-US" b="0" dirty="0"/>
              <a:t>Paste the sql code to create the PERSON table into the query window and press F5 or </a:t>
            </a:r>
          </a:p>
          <a:p>
            <a:endParaRPr lang="en-US" b="0" dirty="0"/>
          </a:p>
          <a:p>
            <a:r>
              <a:rPr lang="en-US" dirty="0"/>
              <a:t>NOTE:</a:t>
            </a:r>
          </a:p>
          <a:p>
            <a:r>
              <a:rPr lang="en-US" b="0" dirty="0"/>
              <a:t>The ‘truncate’ statement at the beginning deletes anything that is in the table already without deleting the table itself (helpful if you make a mistake)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  <a:p>
            <a:r>
              <a:rPr lang="en-US" dirty="0"/>
              <a:t>QUESTIONS:</a:t>
            </a:r>
            <a:endParaRPr lang="en-US" b="0" dirty="0"/>
          </a:p>
          <a:p>
            <a:r>
              <a:rPr lang="en-US" b="0" dirty="0"/>
              <a:t>How would you check that your PERSON table was created?</a:t>
            </a:r>
            <a:endParaRPr lang="en-US" sz="1200" dirty="0"/>
          </a:p>
          <a:p>
            <a:r>
              <a:rPr lang="en-US" b="0" dirty="0"/>
              <a:t>How could you fix the ethnicity mapping?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 startAt="7"/>
            </a:pPr>
            <a:endParaRPr lang="en-US" sz="2800" b="0" dirty="0"/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17E18D-1AC4-4B5B-9C3D-F32577375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3850" y="1862137"/>
            <a:ext cx="70485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3184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5D1ECF-B96E-4073-B4E0-BE9A3CF32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3871"/>
            <a:ext cx="9144000" cy="4334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Data Quality at implantation – ethnicity correction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76225" y="5287338"/>
            <a:ext cx="8867775" cy="1412089"/>
          </a:xfrm>
          <a:prstGeom prst="frame">
            <a:avLst>
              <a:gd name="adj1" fmla="val 430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2005EEB-A326-4FE9-B567-CBC966A97D3F}"/>
              </a:ext>
            </a:extLst>
          </p:cNvPr>
          <p:cNvSpPr txBox="1">
            <a:spLocks/>
          </p:cNvSpPr>
          <p:nvPr/>
        </p:nvSpPr>
        <p:spPr>
          <a:xfrm>
            <a:off x="6281736" y="1971849"/>
            <a:ext cx="2405063" cy="674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Ethnicity</a:t>
            </a:r>
            <a:endParaRPr lang="en-US" dirty="0"/>
          </a:p>
          <a:p>
            <a:endParaRPr lang="en-US" sz="3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5CDF83A-FBA5-4F92-9E66-B7065D9CDE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817" y="3631714"/>
            <a:ext cx="6596063" cy="1229025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379851063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2E2B9-B9BE-47D1-AD01-E6E7DEEEA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 the rest of the tables . . 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349E50-C7A6-49B3-B4D8-CCE2F7E88C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662B16-0B86-4DB7-B17C-966A7A752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60" y="1109499"/>
            <a:ext cx="7458480" cy="52376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8E9E51-0619-41F3-8C75-2937ECDCCF61}"/>
              </a:ext>
            </a:extLst>
          </p:cNvPr>
          <p:cNvSpPr txBox="1"/>
          <p:nvPr/>
        </p:nvSpPr>
        <p:spPr>
          <a:xfrm>
            <a:off x="145915" y="6477626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github.com/ohdsi/ETL-synthea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17427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119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1D5F9C-151F-4FFE-9500-BEE93F5E972A}"/>
              </a:ext>
            </a:extLst>
          </p:cNvPr>
          <p:cNvSpPr txBox="1">
            <a:spLocks/>
          </p:cNvSpPr>
          <p:nvPr/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2042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Resources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7B4B14-78C2-4BCC-8477-C41AA0F85267}"/>
              </a:ext>
            </a:extLst>
          </p:cNvPr>
          <p:cNvSpPr/>
          <p:nvPr/>
        </p:nvSpPr>
        <p:spPr>
          <a:xfrm>
            <a:off x="448842" y="1364754"/>
            <a:ext cx="843798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425A"/>
                </a:solidFill>
              </a:rPr>
              <a:t>The full Synthea builder can be found here:</a:t>
            </a:r>
            <a:endParaRPr lang="en-US" sz="2800" dirty="0"/>
          </a:p>
          <a:p>
            <a:pPr marL="0" lvl="1"/>
            <a:r>
              <a:rPr lang="en-US" sz="2800" dirty="0"/>
              <a:t>	</a:t>
            </a:r>
            <a:r>
              <a:rPr lang="en-US" sz="2800" dirty="0">
                <a:hlinkClick r:id="rId2"/>
              </a:rPr>
              <a:t>https://github.com/OHDSI/ETL-Synthea</a:t>
            </a:r>
            <a:endParaRPr lang="en-US" sz="2800" dirty="0"/>
          </a:p>
          <a:p>
            <a:pPr marL="0" lvl="1"/>
            <a:endParaRPr lang="en-US" dirty="0"/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425A"/>
                </a:solidFill>
              </a:rPr>
              <a:t>Another example of a R/SQL builder for a much larger database:</a:t>
            </a:r>
          </a:p>
          <a:p>
            <a:pPr marL="457200" lvl="2"/>
            <a:r>
              <a:rPr lang="en-US" sz="2800" dirty="0">
                <a:solidFill>
                  <a:srgbClr val="20425A"/>
                </a:solidFill>
              </a:rPr>
              <a:t>	</a:t>
            </a:r>
            <a:r>
              <a:rPr lang="en-US" sz="2400" dirty="0">
                <a:solidFill>
                  <a:srgbClr val="20425A"/>
                </a:solidFill>
                <a:hlinkClick r:id="rId3"/>
              </a:rPr>
              <a:t>https://github.com/OHDSI/ETL-HealthVerityBuilder</a:t>
            </a:r>
            <a:r>
              <a:rPr lang="en-US" sz="2400" dirty="0">
                <a:solidFill>
                  <a:srgbClr val="20425A"/>
                </a:solidFill>
              </a:rPr>
              <a:t> </a:t>
            </a:r>
          </a:p>
          <a:p>
            <a:pPr marL="457200" lvl="2"/>
            <a:endParaRPr lang="en-US" dirty="0">
              <a:solidFill>
                <a:srgbClr val="20425A"/>
              </a:solidFill>
            </a:endParaRPr>
          </a:p>
          <a:p>
            <a:pPr marL="4572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425A"/>
                </a:solidFill>
              </a:rPr>
              <a:t>A builder created using .NET:</a:t>
            </a:r>
          </a:p>
          <a:p>
            <a:pPr marL="457200" lvl="3"/>
            <a:r>
              <a:rPr lang="en-US" sz="2800" dirty="0">
                <a:solidFill>
                  <a:srgbClr val="20425A"/>
                </a:solidFill>
              </a:rPr>
              <a:t>	</a:t>
            </a:r>
            <a:r>
              <a:rPr lang="en-US" sz="2800" dirty="0">
                <a:solidFill>
                  <a:srgbClr val="20425A"/>
                </a:solidFill>
                <a:hlinkClick r:id="rId4"/>
              </a:rPr>
              <a:t>https://github.com/OHDSI/ETL-CDMBuilder</a:t>
            </a:r>
            <a:r>
              <a:rPr lang="en-US" sz="2800" dirty="0">
                <a:solidFill>
                  <a:srgbClr val="20425A"/>
                </a:solidFill>
              </a:rPr>
              <a:t> </a:t>
            </a:r>
          </a:p>
          <a:p>
            <a:pPr marL="457200" lvl="3"/>
            <a:endParaRPr lang="en-US" dirty="0">
              <a:solidFill>
                <a:srgbClr val="20425A"/>
              </a:solidFill>
            </a:endParaRPr>
          </a:p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425A"/>
                </a:solidFill>
              </a:rPr>
              <a:t>A builder created using the AWS lambda functionality:</a:t>
            </a:r>
          </a:p>
          <a:p>
            <a:pPr marL="457200" lvl="4"/>
            <a:r>
              <a:rPr lang="en-US" sz="2800" dirty="0">
                <a:solidFill>
                  <a:srgbClr val="20425A"/>
                </a:solidFill>
              </a:rPr>
              <a:t>	</a:t>
            </a:r>
            <a:r>
              <a:rPr lang="en-US" sz="2800" dirty="0">
                <a:solidFill>
                  <a:srgbClr val="20425A"/>
                </a:solidFill>
                <a:hlinkClick r:id="rId5"/>
              </a:rPr>
              <a:t>https://github.com/OHDSI/ETL-lambdabuilder</a:t>
            </a:r>
            <a:r>
              <a:rPr lang="en-US" sz="2800" dirty="0">
                <a:solidFill>
                  <a:srgbClr val="20425A"/>
                </a:solidFill>
              </a:rPr>
              <a:t> </a:t>
            </a:r>
          </a:p>
          <a:p>
            <a:pPr marL="0" lvl="1"/>
            <a:r>
              <a:rPr lang="en-US" sz="2000" dirty="0">
                <a:solidFill>
                  <a:srgbClr val="20425A"/>
                </a:solidFill>
              </a:rPr>
              <a:t>	(in development)</a:t>
            </a:r>
          </a:p>
        </p:txBody>
      </p:sp>
      <p:pic>
        <p:nvPicPr>
          <p:cNvPr id="12" name="Picture 11" descr="Image result for pusheen transparent background">
            <a:extLst>
              <a:ext uri="{FF2B5EF4-FFF2-40B4-BE49-F238E27FC236}">
                <a16:creationId xmlns:a16="http://schemas.microsoft.com/office/drawing/2014/main" id="{8D4222FE-89C6-4B06-8993-F9757D5D3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259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F31845-71E4-4EAC-96A3-AEB099794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Sign into the </a:t>
            </a:r>
            <a:br>
              <a:rPr lang="en-US" dirty="0"/>
            </a:br>
            <a:r>
              <a:rPr lang="en-US" dirty="0"/>
              <a:t>Remote Desktop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8E568C-565A-492D-92C5-46D3F13ACC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/>
            <a:r>
              <a:rPr lang="en-US" dirty="0"/>
              <a:t>Take Column A from spreadsheet and copy into the “Computer” field</a:t>
            </a:r>
          </a:p>
          <a:p>
            <a:endParaRPr lang="en-US" sz="2000" dirty="0">
              <a:highlight>
                <a:srgbClr val="FFFF00"/>
              </a:highlight>
            </a:endParaRPr>
          </a:p>
          <a:p>
            <a:endParaRPr lang="en-US" sz="2000" dirty="0">
              <a:highlight>
                <a:srgbClr val="FFFF00"/>
              </a:highlight>
            </a:endParaRPr>
          </a:p>
          <a:p>
            <a:endParaRPr lang="en-US" sz="3600" dirty="0">
              <a:highlight>
                <a:srgbClr val="FFFF00"/>
              </a:highligh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2676525"/>
            <a:ext cx="5257800" cy="2962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Shape 1249">
            <a:extLst>
              <a:ext uri="{FF2B5EF4-FFF2-40B4-BE49-F238E27FC236}">
                <a16:creationId xmlns:a16="http://schemas.microsoft.com/office/drawing/2014/main" id="{6AC60F05-2D4F-4DDC-952D-8E98F08A850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6200" y="152400"/>
            <a:ext cx="1323975" cy="876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910917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F9BF6-C421-44B1-A59C-7754BE447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Builder 1:</a:t>
            </a:r>
            <a:br>
              <a:rPr lang="en-US" dirty="0"/>
            </a:br>
            <a:r>
              <a:rPr lang="en-US" dirty="0"/>
              <a:t>Janssen CDM Builder Over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F9A9F-75D0-43B1-B07D-E6620A331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287963"/>
            <a:ext cx="8229600" cy="838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https://github.com/OHDSI/ETL-CDMBuilder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E1E27-266E-40E8-AB3B-73C8755A2F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120</a:t>
            </a:fld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560490C-03C5-4595-B751-7AFCBA2B16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6749980"/>
              </p:ext>
            </p:extLst>
          </p:nvPr>
        </p:nvGraphicFramePr>
        <p:xfrm>
          <a:off x="619226" y="1223963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12" descr="Image result for pusheen transparent background">
            <a:extLst>
              <a:ext uri="{FF2B5EF4-FFF2-40B4-BE49-F238E27FC236}">
                <a16:creationId xmlns:a16="http://schemas.microsoft.com/office/drawing/2014/main" id="{B0DD469E-6426-4D00-AD55-4018855C5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252" y="1471061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Image result for pusheen transparent background">
            <a:extLst>
              <a:ext uri="{FF2B5EF4-FFF2-40B4-BE49-F238E27FC236}">
                <a16:creationId xmlns:a16="http://schemas.microsoft.com/office/drawing/2014/main" id="{B92645D8-1E37-492F-8D04-36053F5DE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252" y="3317098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pusheen transparent background">
            <a:extLst>
              <a:ext uri="{FF2B5EF4-FFF2-40B4-BE49-F238E27FC236}">
                <a16:creationId xmlns:a16="http://schemas.microsoft.com/office/drawing/2014/main" id="{589C1F31-E1C8-4EAE-B192-1F4496F40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478" y="3243522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F601728-71D1-4D14-B3BE-9758A9853EEA}"/>
              </a:ext>
            </a:extLst>
          </p:cNvPr>
          <p:cNvSpPr/>
          <p:nvPr/>
        </p:nvSpPr>
        <p:spPr>
          <a:xfrm>
            <a:off x="6406598" y="2286467"/>
            <a:ext cx="17795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Data Experts </a:t>
            </a:r>
            <a:br>
              <a:rPr lang="en-US" sz="1400" dirty="0"/>
            </a:br>
            <a:r>
              <a:rPr lang="en-US" sz="1400" dirty="0"/>
              <a:t>&amp; CDM Experts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62B5D3-FE8B-4F99-94EB-003059B56EF5}"/>
              </a:ext>
            </a:extLst>
          </p:cNvPr>
          <p:cNvSpPr/>
          <p:nvPr/>
        </p:nvSpPr>
        <p:spPr>
          <a:xfrm>
            <a:off x="6406598" y="4135204"/>
            <a:ext cx="17795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Data Experts </a:t>
            </a:r>
            <a:br>
              <a:rPr lang="en-US" sz="1400" dirty="0"/>
            </a:br>
            <a:r>
              <a:rPr lang="en-US" sz="1400" dirty="0"/>
              <a:t>&amp; CDM Experts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3EC7AA-91CD-46CC-9A42-887790C12038}"/>
              </a:ext>
            </a:extLst>
          </p:cNvPr>
          <p:cNvSpPr/>
          <p:nvPr/>
        </p:nvSpPr>
        <p:spPr>
          <a:xfrm>
            <a:off x="7635020" y="4155298"/>
            <a:ext cx="17795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Technical </a:t>
            </a:r>
            <a:br>
              <a:rPr lang="en-US" sz="1400" dirty="0"/>
            </a:br>
            <a:r>
              <a:rPr lang="en-US" sz="1400" dirty="0"/>
              <a:t>Experts</a:t>
            </a:r>
          </a:p>
        </p:txBody>
      </p:sp>
    </p:spTree>
    <p:extLst>
      <p:ext uri="{BB962C8B-B14F-4D97-AF65-F5344CB8AC3E}">
        <p14:creationId xmlns:p14="http://schemas.microsoft.com/office/powerpoint/2010/main" val="65935964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290387"/>
            <a:ext cx="6858000" cy="47434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947737" y="1446798"/>
            <a:ext cx="3248526" cy="5775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TextBox 5"/>
          <p:cNvSpPr txBox="1"/>
          <p:nvPr/>
        </p:nvSpPr>
        <p:spPr>
          <a:xfrm>
            <a:off x="1600199" y="1493114"/>
            <a:ext cx="667096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pple Braille" pitchFamily="2" charset="0"/>
                <a:cs typeface="Arial" panose="020B0604020202020204" pitchFamily="34" charset="0"/>
              </a:rPr>
              <a:t>PEDSnet (n</a:t>
            </a:r>
            <a:r>
              <a:rPr lang="en-US" b="1" dirty="0">
                <a:solidFill>
                  <a:srgbClr val="000000"/>
                </a:solidFill>
                <a:latin typeface="Apple Braille" pitchFamily="2" charset="0"/>
                <a:cs typeface="Arial"/>
              </a:rPr>
              <a:t>=6.2 million patients)</a:t>
            </a:r>
          </a:p>
          <a:p>
            <a:r>
              <a:rPr lang="en-US" b="1" dirty="0">
                <a:solidFill>
                  <a:srgbClr val="000000"/>
                </a:solidFill>
                <a:latin typeface="Apple Braille" pitchFamily="2" charset="0"/>
                <a:cs typeface="Arial"/>
              </a:rPr>
              <a:t>8 contributing sites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4180C2-A2FA-D34C-9AC5-69852A777EEE}"/>
              </a:ext>
            </a:extLst>
          </p:cNvPr>
          <p:cNvSpPr txBox="1"/>
          <p:nvPr/>
        </p:nvSpPr>
        <p:spPr>
          <a:xfrm>
            <a:off x="5663045" y="1458490"/>
            <a:ext cx="247303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000000"/>
                </a:solidFill>
                <a:latin typeface="Apple Braille" pitchFamily="2" charset="0"/>
                <a:cs typeface="Arial"/>
              </a:rPr>
              <a:t>Data Coordinating Center: Children’s Hospital of Philadelphia (CHOP)</a:t>
            </a:r>
          </a:p>
        </p:txBody>
      </p:sp>
      <p:pic>
        <p:nvPicPr>
          <p:cNvPr id="2050" name="Picture 2" descr="Image result for pedsnet logo">
            <a:extLst>
              <a:ext uri="{FF2B5EF4-FFF2-40B4-BE49-F238E27FC236}">
                <a16:creationId xmlns:a16="http://schemas.microsoft.com/office/drawing/2014/main" id="{A65B16AE-9FE6-4D4D-BD66-212E7962C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989" y="115430"/>
            <a:ext cx="1428349" cy="76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BF2EE5A-2BFA-4FA9-AA93-839892849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6413989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Builder 2:</a:t>
            </a:r>
            <a:br>
              <a:rPr lang="en-US" dirty="0"/>
            </a:br>
            <a:r>
              <a:rPr lang="en-US" dirty="0"/>
              <a:t>PEDSnet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ECF93BA-3A58-4A1F-B8B7-2614962248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444583ED-F364-40B3-B25B-483B5033DFA3}" type="slidenum">
              <a:rPr lang="en-US" smtClean="0"/>
              <a:pPr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27850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E2D72-A2F2-9040-94C8-DC87C71D4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</p:spPr>
        <p:txBody>
          <a:bodyPr/>
          <a:lstStyle/>
          <a:p>
            <a:r>
              <a:rPr lang="en-US" dirty="0"/>
              <a:t>CHOP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1EC9E-41F5-504B-9D0A-DF880FD02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81213"/>
            <a:ext cx="8229600" cy="40449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Children’s Hospital of Philadelphia</a:t>
            </a:r>
          </a:p>
          <a:p>
            <a:pPr lvl="1"/>
            <a:r>
              <a:rPr lang="en-US" dirty="0"/>
              <a:t>Data Coordinating Center (quarterly submissions)</a:t>
            </a:r>
          </a:p>
          <a:p>
            <a:pPr lvl="2"/>
            <a:r>
              <a:rPr lang="en-US" dirty="0"/>
              <a:t>PEDSnet DDL</a:t>
            </a:r>
          </a:p>
          <a:p>
            <a:pPr lvl="2"/>
            <a:r>
              <a:rPr lang="en-US" dirty="0"/>
              <a:t>ETL Conventions</a:t>
            </a:r>
          </a:p>
          <a:p>
            <a:pPr lvl="2"/>
            <a:r>
              <a:rPr lang="en-US" dirty="0"/>
              <a:t>Data Quality</a:t>
            </a:r>
          </a:p>
          <a:p>
            <a:pPr lvl="2"/>
            <a:r>
              <a:rPr lang="en-US" dirty="0"/>
              <a:t>Data Science</a:t>
            </a:r>
          </a:p>
          <a:p>
            <a:pPr lvl="1"/>
            <a:r>
              <a:rPr lang="en-US" dirty="0"/>
              <a:t>Also, a submitting site:</a:t>
            </a:r>
          </a:p>
          <a:p>
            <a:pPr lvl="2"/>
            <a:r>
              <a:rPr lang="en-US" dirty="0"/>
              <a:t> ~ 1.2 million patients</a:t>
            </a:r>
          </a:p>
          <a:p>
            <a:pPr lvl="2"/>
            <a:r>
              <a:rPr lang="en-US" dirty="0"/>
              <a:t>~ 55 million visits</a:t>
            </a:r>
          </a:p>
          <a:p>
            <a:pPr lvl="2"/>
            <a:r>
              <a:rPr lang="en-US" dirty="0"/>
              <a:t>~ 700 million clinical facts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F3A9B-A376-C543-A0E2-96A0AFF50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122</a:t>
            </a:fld>
            <a:endParaRPr lang="en-US" dirty="0"/>
          </a:p>
        </p:txBody>
      </p:sp>
      <p:pic>
        <p:nvPicPr>
          <p:cNvPr id="5" name="Picture 2" descr="Image result for pedsnet logo">
            <a:extLst>
              <a:ext uri="{FF2B5EF4-FFF2-40B4-BE49-F238E27FC236}">
                <a16:creationId xmlns:a16="http://schemas.microsoft.com/office/drawing/2014/main" id="{862FE91C-1B82-4016-9633-3A7486061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989" y="115430"/>
            <a:ext cx="1428349" cy="76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CHOP hospital">
            <a:extLst>
              <a:ext uri="{FF2B5EF4-FFF2-40B4-BE49-F238E27FC236}">
                <a16:creationId xmlns:a16="http://schemas.microsoft.com/office/drawing/2014/main" id="{DE0902C8-A610-4FAF-AD2D-8C8B2DF5F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762" y="852488"/>
            <a:ext cx="372427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5230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ardrop 17">
            <a:extLst>
              <a:ext uri="{FF2B5EF4-FFF2-40B4-BE49-F238E27FC236}">
                <a16:creationId xmlns:a16="http://schemas.microsoft.com/office/drawing/2014/main" id="{7C33B244-B358-3F4A-AD8E-03AF4B009A46}"/>
              </a:ext>
            </a:extLst>
          </p:cNvPr>
          <p:cNvSpPr/>
          <p:nvPr/>
        </p:nvSpPr>
        <p:spPr>
          <a:xfrm rot="12442424">
            <a:off x="5103677" y="3928782"/>
            <a:ext cx="2951180" cy="2476859"/>
          </a:xfrm>
          <a:prstGeom prst="teardrop">
            <a:avLst>
              <a:gd name="adj" fmla="val 107164"/>
            </a:avLst>
          </a:prstGeom>
          <a:solidFill>
            <a:srgbClr val="FFFF00">
              <a:alpha val="13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956210-065C-3A49-B2E4-89D0BA3E0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6413989" cy="838200"/>
          </a:xfrm>
        </p:spPr>
        <p:txBody>
          <a:bodyPr>
            <a:normAutofit/>
          </a:bodyPr>
          <a:lstStyle/>
          <a:p>
            <a:r>
              <a:rPr lang="en-US" dirty="0"/>
              <a:t>CHOP ETL Flow –More like LTE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73DCA30F-16D4-8C4C-A8DB-CF2A2FEEB322}"/>
              </a:ext>
            </a:extLst>
          </p:cNvPr>
          <p:cNvSpPr/>
          <p:nvPr/>
        </p:nvSpPr>
        <p:spPr>
          <a:xfrm>
            <a:off x="1286068" y="4878973"/>
            <a:ext cx="1153391" cy="10183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Epic Clarity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9A7F769E-7EAA-6549-8BAB-0AA1F57B1BE7}"/>
              </a:ext>
            </a:extLst>
          </p:cNvPr>
          <p:cNvSpPr/>
          <p:nvPr/>
        </p:nvSpPr>
        <p:spPr>
          <a:xfrm>
            <a:off x="3629219" y="4878973"/>
            <a:ext cx="1137804" cy="101830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Staging Postgres DB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D60129-4650-2345-B579-771BCCE765AC}"/>
              </a:ext>
            </a:extLst>
          </p:cNvPr>
          <p:cNvCxnSpPr/>
          <p:nvPr/>
        </p:nvCxnSpPr>
        <p:spPr>
          <a:xfrm>
            <a:off x="2720014" y="5305000"/>
            <a:ext cx="7897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 Diagonal Corner Rectangle 7">
            <a:extLst>
              <a:ext uri="{FF2B5EF4-FFF2-40B4-BE49-F238E27FC236}">
                <a16:creationId xmlns:a16="http://schemas.microsoft.com/office/drawing/2014/main" id="{16D697DE-F950-F440-A5FD-27799675EB72}"/>
              </a:ext>
            </a:extLst>
          </p:cNvPr>
          <p:cNvSpPr/>
          <p:nvPr/>
        </p:nvSpPr>
        <p:spPr>
          <a:xfrm>
            <a:off x="5546340" y="4629591"/>
            <a:ext cx="405246" cy="43641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9F858A0E-4C32-B849-A105-DB8F73504051}"/>
              </a:ext>
            </a:extLst>
          </p:cNvPr>
          <p:cNvSpPr/>
          <p:nvPr/>
        </p:nvSpPr>
        <p:spPr>
          <a:xfrm>
            <a:off x="5704803" y="4730794"/>
            <a:ext cx="405246" cy="43641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" name="Round Diagonal Corner Rectangle 9">
            <a:extLst>
              <a:ext uri="{FF2B5EF4-FFF2-40B4-BE49-F238E27FC236}">
                <a16:creationId xmlns:a16="http://schemas.microsoft.com/office/drawing/2014/main" id="{1E84E77B-C0E6-C740-B80D-24A125C01F43}"/>
              </a:ext>
            </a:extLst>
          </p:cNvPr>
          <p:cNvSpPr/>
          <p:nvPr/>
        </p:nvSpPr>
        <p:spPr>
          <a:xfrm>
            <a:off x="5828195" y="4847800"/>
            <a:ext cx="405246" cy="43641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Round Diagonal Corner Rectangle 10">
            <a:extLst>
              <a:ext uri="{FF2B5EF4-FFF2-40B4-BE49-F238E27FC236}">
                <a16:creationId xmlns:a16="http://schemas.microsoft.com/office/drawing/2014/main" id="{8233FE0E-F056-C244-9EA1-A9D88288AF5D}"/>
              </a:ext>
            </a:extLst>
          </p:cNvPr>
          <p:cNvSpPr/>
          <p:nvPr/>
        </p:nvSpPr>
        <p:spPr>
          <a:xfrm>
            <a:off x="6450350" y="5564773"/>
            <a:ext cx="405246" cy="43641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6554DD0F-497F-AE46-ACC7-4266EC19DF27}"/>
              </a:ext>
            </a:extLst>
          </p:cNvPr>
          <p:cNvSpPr/>
          <p:nvPr/>
        </p:nvSpPr>
        <p:spPr>
          <a:xfrm>
            <a:off x="6608813" y="5665976"/>
            <a:ext cx="405246" cy="43641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" name="Round Diagonal Corner Rectangle 12">
            <a:extLst>
              <a:ext uri="{FF2B5EF4-FFF2-40B4-BE49-F238E27FC236}">
                <a16:creationId xmlns:a16="http://schemas.microsoft.com/office/drawing/2014/main" id="{D79208F5-1C12-8D49-A53A-A78BB340A52C}"/>
              </a:ext>
            </a:extLst>
          </p:cNvPr>
          <p:cNvSpPr/>
          <p:nvPr/>
        </p:nvSpPr>
        <p:spPr>
          <a:xfrm>
            <a:off x="6732204" y="5782982"/>
            <a:ext cx="405246" cy="43641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A4D2E3-294E-4943-A8FF-4DDDF8C6FD97}"/>
              </a:ext>
            </a:extLst>
          </p:cNvPr>
          <p:cNvCxnSpPr/>
          <p:nvPr/>
        </p:nvCxnSpPr>
        <p:spPr>
          <a:xfrm flipV="1">
            <a:off x="4881322" y="4951710"/>
            <a:ext cx="592282" cy="353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1FDA32C-F10D-A742-8B9C-1654838AFC24}"/>
              </a:ext>
            </a:extLst>
          </p:cNvPr>
          <p:cNvCxnSpPr/>
          <p:nvPr/>
        </p:nvCxnSpPr>
        <p:spPr>
          <a:xfrm>
            <a:off x="6110049" y="5429691"/>
            <a:ext cx="246783" cy="236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52F6F99-E90C-1848-ADA7-CFB7E7BFF099}"/>
              </a:ext>
            </a:extLst>
          </p:cNvPr>
          <p:cNvSpPr txBox="1"/>
          <p:nvPr/>
        </p:nvSpPr>
        <p:spPr>
          <a:xfrm>
            <a:off x="6233441" y="4673904"/>
            <a:ext cx="8247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Staging Tables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DBE8FE-CEBF-954F-A23D-632D0EA4C7B3}"/>
              </a:ext>
            </a:extLst>
          </p:cNvPr>
          <p:cNvSpPr txBox="1"/>
          <p:nvPr/>
        </p:nvSpPr>
        <p:spPr>
          <a:xfrm>
            <a:off x="7157581" y="5547833"/>
            <a:ext cx="8247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Final Tables</a:t>
            </a:r>
          </a:p>
        </p:txBody>
      </p:sp>
      <p:pic>
        <p:nvPicPr>
          <p:cNvPr id="21" name="Picture 2" descr="Image result for pedsnet logo">
            <a:extLst>
              <a:ext uri="{FF2B5EF4-FFF2-40B4-BE49-F238E27FC236}">
                <a16:creationId xmlns:a16="http://schemas.microsoft.com/office/drawing/2014/main" id="{E543FB13-6703-44F7-8E09-D71E76765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989" y="115430"/>
            <a:ext cx="1428349" cy="76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2AC69773-18CC-4F81-A716-3BDC3CBEC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444583ED-F364-40B3-B25B-483B5033DFA3}" type="slidenum">
              <a:rPr lang="en-US" smtClean="0"/>
              <a:pPr/>
              <a:t>123</a:t>
            </a:fld>
            <a:endParaRPr lang="en-US" dirty="0"/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B8452464-1A40-4E8E-BC2D-B082F7304A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5994421"/>
              </p:ext>
            </p:extLst>
          </p:nvPr>
        </p:nvGraphicFramePr>
        <p:xfrm>
          <a:off x="1524000" y="1219200"/>
          <a:ext cx="6096000" cy="24020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9493867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1856D-B65B-064D-A81A-4E2E00647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6413989" cy="838200"/>
          </a:xfrm>
        </p:spPr>
        <p:txBody>
          <a:bodyPr/>
          <a:lstStyle/>
          <a:p>
            <a:r>
              <a:rPr lang="en-US" dirty="0"/>
              <a:t>Challenges/Lessons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AFE76-4321-EF44-A748-6667FED5F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We ultimately have to make decisions about our data: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What do we include?</a:t>
            </a:r>
          </a:p>
          <a:p>
            <a:pPr lvl="2"/>
            <a:r>
              <a:rPr lang="en-US" dirty="0"/>
              <a:t>Cancelled visits with associated information, reflects known workflow for research visits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What data do we exclude? </a:t>
            </a:r>
          </a:p>
          <a:p>
            <a:pPr lvl="2"/>
            <a:r>
              <a:rPr lang="en-US" dirty="0"/>
              <a:t>Cancelled Labs, Procedures</a:t>
            </a:r>
          </a:p>
          <a:p>
            <a:pPr lvl="2"/>
            <a:r>
              <a:rPr lang="en-US" dirty="0"/>
              <a:t>Test patients</a:t>
            </a:r>
          </a:p>
          <a:p>
            <a:pPr lvl="2"/>
            <a:r>
              <a:rPr lang="en-US" dirty="0"/>
              <a:t>Patients with lab only data (Adults lab/blood work, genetics)</a:t>
            </a:r>
          </a:p>
          <a:p>
            <a:pPr lvl="3"/>
            <a:endParaRPr lang="en-US" dirty="0"/>
          </a:p>
          <a:p>
            <a:pPr lvl="1"/>
            <a:r>
              <a:rPr lang="en-US" dirty="0"/>
              <a:t>Who makes these decisions?</a:t>
            </a:r>
          </a:p>
          <a:p>
            <a:pPr lvl="2"/>
            <a:r>
              <a:rPr lang="en-US" dirty="0"/>
              <a:t>Data Committee/Data Modeling Working Group</a:t>
            </a:r>
          </a:p>
          <a:p>
            <a:pPr lvl="2"/>
            <a:r>
              <a:rPr lang="en-US" dirty="0"/>
              <a:t>Local Informaticist and Analyst team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2" descr="Image result for pedsnet logo">
            <a:extLst>
              <a:ext uri="{FF2B5EF4-FFF2-40B4-BE49-F238E27FC236}">
                <a16:creationId xmlns:a16="http://schemas.microsoft.com/office/drawing/2014/main" id="{B9EFF569-F46F-4C29-A33C-B383B2312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989" y="115430"/>
            <a:ext cx="1428349" cy="76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46195F7-6B0B-4145-A43F-22D2134E21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444583ED-F364-40B3-B25B-483B5033DFA3}" type="slidenum">
              <a:rPr lang="en-US" smtClean="0"/>
              <a:pPr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26240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5F4E6-E332-3542-BF4B-2FA81B01B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6413989" cy="838200"/>
          </a:xfrm>
        </p:spPr>
        <p:txBody>
          <a:bodyPr/>
          <a:lstStyle/>
          <a:p>
            <a:r>
              <a:rPr lang="en-US" dirty="0"/>
              <a:t>Challenges/Lessons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B5B61-794B-684F-9CE9-B33E71A03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Our ETL is time-constraint due to clinical system ETL</a:t>
            </a:r>
          </a:p>
          <a:p>
            <a:pPr lvl="1"/>
            <a:r>
              <a:rPr lang="en-US" dirty="0"/>
              <a:t>Structured program to take into account midnight system wide shutdown for ETL</a:t>
            </a:r>
            <a:br>
              <a:rPr lang="en-US" dirty="0"/>
            </a:br>
            <a:endParaRPr lang="en-US" dirty="0"/>
          </a:p>
          <a:p>
            <a:r>
              <a:rPr lang="en-US" dirty="0"/>
              <a:t>Clinical data does not always fit OMOP rules</a:t>
            </a:r>
          </a:p>
          <a:p>
            <a:pPr lvl="1"/>
            <a:r>
              <a:rPr lang="en-US" dirty="0"/>
              <a:t>Multivitamin prescriptions with 2055 `end_date`</a:t>
            </a:r>
          </a:p>
          <a:p>
            <a:pPr lvl="1"/>
            <a:r>
              <a:rPr lang="en-US" dirty="0"/>
              <a:t>Fetal Procedures `procedure_start_date` before `birth_date`</a:t>
            </a:r>
          </a:p>
          <a:p>
            <a:pPr lvl="1"/>
            <a:r>
              <a:rPr lang="en-US" dirty="0"/>
              <a:t>Autopsies procedures `procedure_start_date` after `death_date`</a:t>
            </a:r>
          </a:p>
          <a:p>
            <a:pPr lvl="1"/>
            <a:r>
              <a:rPr lang="en-US" dirty="0"/>
              <a:t>Multiple “encounters” associated with one visit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Intermediate/Temporary tables are crucial for debugging</a:t>
            </a:r>
          </a:p>
          <a:p>
            <a:pPr lvl="1"/>
            <a:r>
              <a:rPr lang="en-US" dirty="0"/>
              <a:t>Tables containing source identification numbers (IDS such as MRNS, patient ids, source system ids) alongside OMOP data before “final version”</a:t>
            </a:r>
          </a:p>
        </p:txBody>
      </p:sp>
      <p:pic>
        <p:nvPicPr>
          <p:cNvPr id="4" name="Picture 2" descr="Image result for pedsnet logo">
            <a:extLst>
              <a:ext uri="{FF2B5EF4-FFF2-40B4-BE49-F238E27FC236}">
                <a16:creationId xmlns:a16="http://schemas.microsoft.com/office/drawing/2014/main" id="{B9075CBE-84DD-4C3C-9356-5FAD48FE9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989" y="115430"/>
            <a:ext cx="1428349" cy="76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ED5DE94-F498-4862-A7B5-D0A5267DBA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444583ED-F364-40B3-B25B-483B5033DFA3}" type="slidenum">
              <a:rPr lang="en-US" smtClean="0"/>
              <a:pPr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21881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09CDD-F29B-9848-83CB-F6BB9029A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Validation:</a:t>
            </a:r>
            <a:br>
              <a:rPr lang="en-US" dirty="0"/>
            </a:br>
            <a:r>
              <a:rPr lang="en-US" dirty="0"/>
              <a:t>Data Model Validator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DC763-48C8-8E4B-9610-3DF3BD3A8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4873"/>
            <a:ext cx="8229600" cy="283249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Validates table structures and data types</a:t>
            </a:r>
          </a:p>
          <a:p>
            <a:endParaRPr lang="en-US" sz="1300" dirty="0"/>
          </a:p>
          <a:p>
            <a:r>
              <a:rPr lang="en-US" dirty="0"/>
              <a:t>Prompts user to specify the model and version number</a:t>
            </a:r>
          </a:p>
          <a:p>
            <a:endParaRPr lang="en-US" sz="1300" dirty="0"/>
          </a:p>
          <a:p>
            <a:r>
              <a:rPr lang="en-US" dirty="0"/>
              <a:t>Alerts if there are any unexpected columns and/or tables</a:t>
            </a:r>
          </a:p>
          <a:p>
            <a:endParaRPr lang="en-US" sz="1400" dirty="0"/>
          </a:p>
          <a:p>
            <a:r>
              <a:rPr lang="en-US" dirty="0">
                <a:hlinkClick r:id="rId2"/>
              </a:rPr>
              <a:t>https://github.com/infomodels/infomodels</a:t>
            </a:r>
            <a:r>
              <a:rPr lang="en-US" dirty="0"/>
              <a:t> (OMOP model supported)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D499861-A19C-442D-9E15-516693F512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126</a:t>
            </a:fld>
            <a:endParaRPr lang="en-US" dirty="0"/>
          </a:p>
        </p:txBody>
      </p:sp>
      <p:pic>
        <p:nvPicPr>
          <p:cNvPr id="4" name="Picture 2" descr="Image result for pedsnet logo">
            <a:extLst>
              <a:ext uri="{FF2B5EF4-FFF2-40B4-BE49-F238E27FC236}">
                <a16:creationId xmlns:a16="http://schemas.microsoft.com/office/drawing/2014/main" id="{CB18D488-6E1A-4A9F-95FD-2C68A99BA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989" y="115430"/>
            <a:ext cx="1428349" cy="76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24328B-4EDC-462E-AB19-B3F7889CD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30" y="4376997"/>
            <a:ext cx="8876340" cy="17616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606004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09CDD-F29B-9848-83CB-F6BB9029A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Validation:</a:t>
            </a:r>
            <a:br>
              <a:rPr lang="en-US" dirty="0"/>
            </a:br>
            <a:r>
              <a:rPr lang="en-US" dirty="0"/>
              <a:t>Data Quality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DC763-48C8-8E4B-9610-3DF3BD3A80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2589386"/>
            <a:ext cx="5067702" cy="3536777"/>
          </a:xfrm>
        </p:spPr>
        <p:txBody>
          <a:bodyPr>
            <a:noAutofit/>
          </a:bodyPr>
          <a:lstStyle/>
          <a:p>
            <a:r>
              <a:rPr lang="en-US" sz="2400" dirty="0"/>
              <a:t>Checks fall into the following categories:</a:t>
            </a:r>
          </a:p>
          <a:p>
            <a:pPr lvl="1"/>
            <a:r>
              <a:rPr lang="en-US" sz="1800" b="1" dirty="0"/>
              <a:t>Fidelity/Reliability: </a:t>
            </a:r>
            <a:r>
              <a:rPr lang="en-US" sz="1800" dirty="0"/>
              <a:t>Is this data correct? Is it being coded/mapped correctly? </a:t>
            </a:r>
          </a:p>
          <a:p>
            <a:pPr lvl="1"/>
            <a:r>
              <a:rPr lang="en-US" sz="1800" b="1" dirty="0"/>
              <a:t>Consistency/Internal Validity: </a:t>
            </a:r>
            <a:r>
              <a:rPr lang="en-US" sz="1800" dirty="0"/>
              <a:t>Are there any drops/inconsistencies between submissions?</a:t>
            </a:r>
          </a:p>
          <a:p>
            <a:pPr lvl="1"/>
            <a:r>
              <a:rPr lang="en-US" sz="1800" b="1" dirty="0"/>
              <a:t>Accuracy: </a:t>
            </a:r>
            <a:r>
              <a:rPr lang="en-US" sz="1800" dirty="0"/>
              <a:t>Does the data correctly reflect clinical characteristics of patients?</a:t>
            </a:r>
          </a:p>
          <a:p>
            <a:pPr lvl="1"/>
            <a:r>
              <a:rPr lang="en-US" sz="1800" b="1" dirty="0"/>
              <a:t>Completeness : </a:t>
            </a:r>
            <a:r>
              <a:rPr lang="en-US" sz="1800" dirty="0"/>
              <a:t>Is there data that is missing?</a:t>
            </a:r>
          </a:p>
          <a:p>
            <a:pPr lvl="1"/>
            <a:r>
              <a:rPr lang="en-US" sz="1800" dirty="0">
                <a:hlinkClick r:id="rId2"/>
              </a:rPr>
              <a:t>https://pedsnet.org/data/data-quality/</a:t>
            </a:r>
            <a:endParaRPr lang="en-US" sz="20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79960B-8C79-4EA8-91F3-AAF4A582B7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347242"/>
            <a:ext cx="8229600" cy="1242144"/>
          </a:xfrm>
        </p:spPr>
        <p:txBody>
          <a:bodyPr>
            <a:normAutofit/>
          </a:bodyPr>
          <a:lstStyle/>
          <a:p>
            <a:r>
              <a:rPr lang="en-US" sz="2400" dirty="0"/>
              <a:t>Automated Program where issues are flagged as GitHub issues categorized by table, domain and priority (High, Medium, Low)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D499861-A19C-442D-9E15-516693F512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127</a:t>
            </a:fld>
            <a:endParaRPr lang="en-US" dirty="0"/>
          </a:p>
        </p:txBody>
      </p:sp>
      <p:pic>
        <p:nvPicPr>
          <p:cNvPr id="4" name="Picture 2" descr="Image result for pedsnet logo">
            <a:extLst>
              <a:ext uri="{FF2B5EF4-FFF2-40B4-BE49-F238E27FC236}">
                <a16:creationId xmlns:a16="http://schemas.microsoft.com/office/drawing/2014/main" id="{CB18D488-6E1A-4A9F-95FD-2C68A99BA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989" y="115430"/>
            <a:ext cx="1428349" cy="76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5A2632-33C9-42EF-9B04-D9EAA9A00D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511" y="3183325"/>
            <a:ext cx="3253428" cy="25148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687614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A6FFF-465A-4072-B77C-0AB8A35C0541}"/>
              </a:ext>
            </a:extLst>
          </p:cNvPr>
          <p:cNvSpPr/>
          <p:nvPr/>
        </p:nvSpPr>
        <p:spPr>
          <a:xfrm>
            <a:off x="5615447" y="3428999"/>
            <a:ext cx="1643743" cy="1643743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36248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222787" cy="838200"/>
          </a:xfrm>
        </p:spPr>
        <p:txBody>
          <a:bodyPr/>
          <a:lstStyle/>
          <a:p>
            <a:r>
              <a:rPr lang="en-US" dirty="0"/>
              <a:t>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4BA0A-2256-4F86-94E6-E60DFFCB6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tools are available to check that the CDM logic was implemented correctly?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BD06CE-E5BB-485E-B7C4-5453F7A8D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106" y="2681436"/>
            <a:ext cx="666750" cy="66138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74CDD8-A80F-47D9-896E-2A0A20820B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06" y="3902848"/>
            <a:ext cx="1533525" cy="5544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65074D3-3022-427E-98A0-0835243775AF}"/>
              </a:ext>
            </a:extLst>
          </p:cNvPr>
          <p:cNvSpPr txBox="1">
            <a:spLocks/>
          </p:cNvSpPr>
          <p:nvPr/>
        </p:nvSpPr>
        <p:spPr>
          <a:xfrm>
            <a:off x="2336537" y="2180123"/>
            <a:ext cx="6523169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marL="0" indent="0">
              <a:buNone/>
            </a:pPr>
            <a:r>
              <a:rPr lang="en-US" dirty="0"/>
              <a:t>Rabbit-in-a-Hat Test Case Framework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Achilles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DataQualityDashboard (DQD)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74C232-8B7F-4967-B32C-760798876E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496" y="4952426"/>
            <a:ext cx="766410" cy="74756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5167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Sign into the </a:t>
            </a:r>
            <a:br>
              <a:rPr lang="en-US" dirty="0"/>
            </a:br>
            <a:r>
              <a:rPr lang="en-US" dirty="0"/>
              <a:t>Remote Desktop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1313" indent="-341313"/>
            <a:r>
              <a:rPr lang="en-US" dirty="0"/>
              <a:t>Pick ‘Use Another Account’</a:t>
            </a:r>
          </a:p>
          <a:p>
            <a:pPr marL="341313" indent="-341313"/>
            <a:endParaRPr lang="en-US" sz="2000" dirty="0"/>
          </a:p>
          <a:p>
            <a:pPr marL="341313" indent="-341313"/>
            <a:r>
              <a:rPr lang="en-US" dirty="0"/>
              <a:t>Copy username from </a:t>
            </a:r>
            <a:br>
              <a:rPr lang="en-US" dirty="0"/>
            </a:br>
            <a:r>
              <a:rPr lang="en-US" dirty="0"/>
              <a:t>Column C</a:t>
            </a:r>
          </a:p>
          <a:p>
            <a:pPr marL="341313" indent="-341313"/>
            <a:endParaRPr lang="en-US" sz="2000" dirty="0"/>
          </a:p>
          <a:p>
            <a:pPr marL="341313" indent="-341313"/>
            <a:r>
              <a:rPr lang="en-US" dirty="0"/>
              <a:t>Copy password from </a:t>
            </a:r>
            <a:br>
              <a:rPr lang="en-US" dirty="0"/>
            </a:br>
            <a:r>
              <a:rPr lang="en-US" dirty="0"/>
              <a:t>Column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7010400" y="6492876"/>
            <a:ext cx="21336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smtClean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13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1249">
            <a:extLst>
              <a:ext uri="{FF2B5EF4-FFF2-40B4-BE49-F238E27FC236}">
                <a16:creationId xmlns:a16="http://schemas.microsoft.com/office/drawing/2014/main" id="{00A64200-B4E7-4D33-A6F0-3EDACE2E61C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96200" y="152400"/>
            <a:ext cx="132397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91E76F-0591-4D99-95A7-CD34C6947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90" y="4877525"/>
            <a:ext cx="8271510" cy="990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17E006-EB9D-4266-9FBB-CC937390D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398" y="1499794"/>
            <a:ext cx="3168312" cy="2986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813285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222787" cy="838200"/>
          </a:xfrm>
        </p:spPr>
        <p:txBody>
          <a:bodyPr/>
          <a:lstStyle/>
          <a:p>
            <a:r>
              <a:rPr lang="en-US" dirty="0"/>
              <a:t>Unit Test Cases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130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582E84-62E6-471D-934C-59D43FBF3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881" y="145552"/>
            <a:ext cx="666750" cy="66138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C2AA0AA-4FC6-4F67-A88E-D59253D6B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Testing your CDM builder is important:</a:t>
            </a:r>
          </a:p>
          <a:p>
            <a:pPr lvl="1"/>
            <a:r>
              <a:rPr lang="en-US" dirty="0"/>
              <a:t>ETL often complex, increasing the danger of making mistakes that go unnoticed</a:t>
            </a:r>
          </a:p>
          <a:p>
            <a:pPr marL="457200" lvl="1" indent="0">
              <a:buNone/>
            </a:pPr>
            <a:endParaRPr lang="en-US" sz="1100" dirty="0"/>
          </a:p>
          <a:p>
            <a:pPr lvl="1"/>
            <a:r>
              <a:rPr lang="en-US" dirty="0"/>
              <a:t>CDM can update</a:t>
            </a:r>
          </a:p>
          <a:p>
            <a:pPr marL="457200" lvl="1" indent="0">
              <a:buNone/>
            </a:pPr>
            <a:endParaRPr lang="en-US" sz="1100" dirty="0"/>
          </a:p>
          <a:p>
            <a:pPr lvl="1"/>
            <a:r>
              <a:rPr lang="en-US" dirty="0"/>
              <a:t>Source data structure/contents can change over time</a:t>
            </a:r>
          </a:p>
          <a:p>
            <a:pPr lvl="1"/>
            <a:endParaRPr lang="en-US" dirty="0"/>
          </a:p>
          <a:p>
            <a:r>
              <a:rPr lang="en-US" dirty="0"/>
              <a:t>Rabbit-In-a-Hat can construct unit test, or small pieces of code that can automatically check single aspects of the ETL design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65628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222787" cy="838200"/>
          </a:xfrm>
        </p:spPr>
        <p:txBody>
          <a:bodyPr/>
          <a:lstStyle/>
          <a:p>
            <a:r>
              <a:rPr lang="en-US" dirty="0"/>
              <a:t>Unit Test Cases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131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BC8AB4B-1CE0-409A-B94A-E5C36076B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488357"/>
            <a:ext cx="2942618" cy="55766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Rabbit-in-a-Hat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8C11E9-0C0C-4346-B9CD-8E5296A2F0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340" r="22615" b="28543"/>
          <a:stretch/>
        </p:blipFill>
        <p:spPr>
          <a:xfrm>
            <a:off x="4041810" y="993505"/>
            <a:ext cx="4713083" cy="55361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582E84-62E6-471D-934C-59D43FBF3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648" y="1436501"/>
            <a:ext cx="666750" cy="66138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AAA9101-29A7-427B-BC0E-1B9DCCFD0208}"/>
              </a:ext>
            </a:extLst>
          </p:cNvPr>
          <p:cNvSpPr txBox="1">
            <a:spLocks/>
          </p:cNvSpPr>
          <p:nvPr/>
        </p:nvSpPr>
        <p:spPr>
          <a:xfrm>
            <a:off x="262648" y="2595640"/>
            <a:ext cx="3822970" cy="31647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application has a feature called </a:t>
            </a:r>
            <a:r>
              <a:rPr lang="en-US" b="1" dirty="0"/>
              <a:t>‘Generate ETL Test Framework’. </a:t>
            </a:r>
            <a:r>
              <a:rPr lang="en-US" dirty="0"/>
              <a:t>This feature allows you to create ‘fake’ people as a way to test your ETL logic.</a:t>
            </a:r>
            <a:endParaRPr lang="en-US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D73F5E-43D3-4EE6-9A1B-0969BEACC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3881" y="145552"/>
            <a:ext cx="666750" cy="66138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974262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222787" cy="838200"/>
          </a:xfrm>
        </p:spPr>
        <p:txBody>
          <a:bodyPr/>
          <a:lstStyle/>
          <a:p>
            <a:r>
              <a:rPr lang="en-US" dirty="0"/>
              <a:t>Unit Test Cases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132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AAA9101-29A7-427B-BC0E-1B9DCCFD0208}"/>
              </a:ext>
            </a:extLst>
          </p:cNvPr>
          <p:cNvSpPr txBox="1">
            <a:spLocks/>
          </p:cNvSpPr>
          <p:nvPr/>
        </p:nvSpPr>
        <p:spPr>
          <a:xfrm>
            <a:off x="238310" y="1140039"/>
            <a:ext cx="8740319" cy="17879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dirty="0"/>
              <a:t>The test framework creates a series of R functions that enables you to specify your ‘fake’ people and records in the same structure as your source data using the scan report as a guide.   </a:t>
            </a:r>
            <a:endParaRPr lang="en-US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AE37A7-CFE3-4B4C-BE90-E00FD4EE1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79" y="3327283"/>
            <a:ext cx="7659264" cy="25248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93C24E-6036-47FF-A087-4FDFDE2FA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3881" y="145552"/>
            <a:ext cx="666750" cy="66138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833262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A457D-9CD2-4A17-89A8-F34E6BE6D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 Cases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30158-22CB-4747-857B-34A7DC2998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133</a:t>
            </a:fld>
            <a:endParaRPr lang="en-US" dirty="0"/>
          </a:p>
        </p:txBody>
      </p:sp>
      <p:pic>
        <p:nvPicPr>
          <p:cNvPr id="3074" name="Picture 2" descr="Unit testing an ETL (Extract-Transform-Load) process using the Rabbit-in-a-Hat testing framework.">
            <a:extLst>
              <a:ext uri="{FF2B5EF4-FFF2-40B4-BE49-F238E27FC236}">
                <a16:creationId xmlns:a16="http://schemas.microsoft.com/office/drawing/2014/main" id="{560FE5E1-651F-42C5-8EEA-5F30216B449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034" y="1212037"/>
            <a:ext cx="6679932" cy="363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8A93EE-CF20-48DD-856C-39A8E85771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431E63-85D7-4896-823B-4F4B954E1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3881" y="145552"/>
            <a:ext cx="666750" cy="66138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072DDE-8773-48FF-9E16-E535C2994C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2034" y="5003025"/>
            <a:ext cx="6734175" cy="1285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55490597-82B0-4218-BAD1-6FF9B6DF8427}"/>
              </a:ext>
            </a:extLst>
          </p:cNvPr>
          <p:cNvSpPr/>
          <p:nvPr/>
        </p:nvSpPr>
        <p:spPr>
          <a:xfrm rot="6573579">
            <a:off x="6570020" y="4685716"/>
            <a:ext cx="728271" cy="475054"/>
          </a:xfrm>
          <a:prstGeom prst="rightArrow">
            <a:avLst/>
          </a:prstGeom>
          <a:solidFill>
            <a:srgbClr val="1B658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41233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234EB-EA63-4B59-9393-886FB330F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example of how this was done for the Synthea data is available from: </a:t>
            </a:r>
            <a:r>
              <a:rPr lang="en-US" dirty="0">
                <a:hlinkClick r:id="rId3"/>
              </a:rPr>
              <a:t>https://github.com/OHDSI/Tutorial-ETL/tree/master/materials/Unit%20Tests</a:t>
            </a:r>
            <a:r>
              <a:rPr lang="en-US" dirty="0"/>
              <a:t> </a:t>
            </a:r>
          </a:p>
          <a:p>
            <a:pPr marL="1371600" indent="-457200"/>
            <a:endParaRPr lang="en-US" dirty="0"/>
          </a:p>
          <a:p>
            <a:r>
              <a:rPr lang="en-US" dirty="0"/>
              <a:t>The file that creates the test cases as a series of insert statement is </a:t>
            </a:r>
            <a:r>
              <a:rPr lang="en-US" b="1" dirty="0"/>
              <a:t>RunSyntheaTestCases.r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134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23BBD4-85D6-4A2D-B755-795AE083F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3881" y="145552"/>
            <a:ext cx="666750" cy="66138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63512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222787" cy="838200"/>
          </a:xfrm>
        </p:spPr>
        <p:txBody>
          <a:bodyPr/>
          <a:lstStyle/>
          <a:p>
            <a:r>
              <a:rPr lang="en-US" dirty="0"/>
              <a:t>Unit Test Cases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135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AAA9101-29A7-427B-BC0E-1B9DCCFD0208}"/>
              </a:ext>
            </a:extLst>
          </p:cNvPr>
          <p:cNvSpPr txBox="1">
            <a:spLocks/>
          </p:cNvSpPr>
          <p:nvPr/>
        </p:nvSpPr>
        <p:spPr>
          <a:xfrm>
            <a:off x="201839" y="1160576"/>
            <a:ext cx="8740319" cy="3743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Let us revisit the PERSON table logic: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How could we create a test case for this?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3CCF6B-C639-4FB5-B902-F42463B46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779285"/>
            <a:ext cx="6600825" cy="925349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BA0736-E89F-4ED1-A772-325FF98E90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757775"/>
            <a:ext cx="9144000" cy="1146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2DAB36-87B6-4C6D-A665-A336B0DF3C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" y="5314915"/>
            <a:ext cx="9144000" cy="631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96E6DE-7773-4081-BCE7-E678B233B8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3881" y="145552"/>
            <a:ext cx="666750" cy="66138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195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222787" cy="838200"/>
          </a:xfrm>
        </p:spPr>
        <p:txBody>
          <a:bodyPr/>
          <a:lstStyle/>
          <a:p>
            <a:r>
              <a:rPr lang="en-US" dirty="0"/>
              <a:t>Achilles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136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BC8AB4B-1CE0-409A-B94A-E5C36076B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Achilles is a data characterization and quality tool available for download here: </a:t>
            </a:r>
          </a:p>
          <a:p>
            <a:pPr marL="571500" indent="0">
              <a:buNone/>
            </a:pPr>
            <a:r>
              <a:rPr lang="en-US" dirty="0">
                <a:hlinkClick r:id="rId5"/>
              </a:rPr>
              <a:t>https://github.com/OHDSI/Achilles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dirty="0"/>
              <a:t>For an example of how it was run for our sample data, that R script is located here: </a:t>
            </a:r>
          </a:p>
          <a:p>
            <a:pPr marL="574675" indent="0">
              <a:buNone/>
            </a:pPr>
            <a:r>
              <a:rPr lang="en-US" dirty="0">
                <a:hlinkClick r:id="rId6"/>
              </a:rPr>
              <a:t>https://github.com/OHDSI/Tutorial-ETL/blob/master/materials/Achilles/achillesRun.R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63F1E8-FE1E-49AF-9F04-CA80C18CC9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3675" y="204202"/>
            <a:ext cx="1533525" cy="5544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366642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222787" cy="838200"/>
          </a:xfrm>
        </p:spPr>
        <p:txBody>
          <a:bodyPr/>
          <a:lstStyle/>
          <a:p>
            <a:r>
              <a:rPr lang="en-US" dirty="0"/>
              <a:t>Achilles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137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53DDE9-8402-4377-AD59-84B2EADBB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210" y="990600"/>
            <a:ext cx="6916366" cy="5187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E35ACA-F75E-4DE2-BFE8-3B000FDFB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675" y="204202"/>
            <a:ext cx="1533525" cy="5544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404536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Achilles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477BA-8213-4877-8C25-54FFE87CB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193633"/>
            <a:ext cx="8229600" cy="93253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This plot shows that the bulk of the data starts in 2005. However, there also appear to be a few records from around 1961, which is likely an error in the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138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E35ACA-F75E-4DE2-BFE8-3B000FDFB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675" y="204202"/>
            <a:ext cx="1533525" cy="5544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98" name="Picture 2" descr="The data density plot in the ACHILLES web viewer.">
            <a:extLst>
              <a:ext uri="{FF2B5EF4-FFF2-40B4-BE49-F238E27FC236}">
                <a16:creationId xmlns:a16="http://schemas.microsoft.com/office/drawing/2014/main" id="{822F936D-0210-4086-B2C4-C043E4594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8554"/>
            <a:ext cx="914400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20437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Achilles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477BA-8213-4877-8C25-54FFE87CB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193633"/>
            <a:ext cx="8229600" cy="93253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This change coincides with changes in the reimbursement rules in this specific country, leading to more diagnoses but probably not a true increase in prevalence in the underlying population.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139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E35ACA-F75E-4DE2-BFE8-3B000FDFB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675" y="204202"/>
            <a:ext cx="1533525" cy="5544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218" name="Picture 2" descr="Monthly rate of diabetes coded in the ACHILLES web viewer.">
            <a:extLst>
              <a:ext uri="{FF2B5EF4-FFF2-40B4-BE49-F238E27FC236}">
                <a16:creationId xmlns:a16="http://schemas.microsoft.com/office/drawing/2014/main" id="{2D7E3077-96A9-486E-879B-FBB8DC3C8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4" y="1655545"/>
            <a:ext cx="8737839" cy="308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396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Sign into the </a:t>
            </a:r>
            <a:br>
              <a:rPr lang="en-US" dirty="0"/>
            </a:br>
            <a:r>
              <a:rPr lang="en-US" dirty="0"/>
              <a:t>Remote Desktop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/>
            <a:r>
              <a:rPr lang="en-US" dirty="0"/>
              <a:t>If you get this page, select “Yes”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7010400" y="6492876"/>
            <a:ext cx="21336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smtClean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14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057400" y="1984525"/>
            <a:ext cx="4667250" cy="41417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Shape 1249">
            <a:extLst>
              <a:ext uri="{FF2B5EF4-FFF2-40B4-BE49-F238E27FC236}">
                <a16:creationId xmlns:a16="http://schemas.microsoft.com/office/drawing/2014/main" id="{529662C8-F242-477E-9EC2-D660F3C000F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6200" y="152400"/>
            <a:ext cx="1323975" cy="876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621264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222787" cy="838200"/>
          </a:xfrm>
        </p:spPr>
        <p:txBody>
          <a:bodyPr/>
          <a:lstStyle/>
          <a:p>
            <a:r>
              <a:rPr lang="en-US" dirty="0"/>
              <a:t>Achilles Heel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140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BC8AB4B-1CE0-409A-B94A-E5C36076B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Achilles heel is a report generated by the Achilles application that will run a series of data quality checks on the CDM using the Achilles data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128A86-3F84-40B7-91E4-1A6C0DD401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85" t="28551" b="5662"/>
          <a:stretch/>
        </p:blipFill>
        <p:spPr>
          <a:xfrm>
            <a:off x="721894" y="2766085"/>
            <a:ext cx="7555831" cy="37267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AD0AB5-B762-4A81-B817-ED209E8C66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675" y="204202"/>
            <a:ext cx="1533525" cy="5544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246671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946C8-2EA1-4FF1-838C-8C1FC1BA7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6096000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DataQualityDashboard (DQD)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10DA0-B0DD-42D5-8D3B-617BA71D0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1119739"/>
          </a:xfrm>
        </p:spPr>
        <p:txBody>
          <a:bodyPr>
            <a:normAutofit/>
          </a:bodyPr>
          <a:lstStyle/>
          <a:p>
            <a:r>
              <a:rPr lang="en-US" dirty="0"/>
              <a:t>Runs a prespecified set of data quality checks and thresholds on the CDM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9B9B7-979B-42AE-957F-7869AC20E6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141</a:t>
            </a:fld>
            <a:endParaRPr lang="en-US" dirty="0"/>
          </a:p>
        </p:txBody>
      </p:sp>
      <p:pic>
        <p:nvPicPr>
          <p:cNvPr id="1026" name="Picture 2" descr="https://raw.githubusercontent.com/OHDSI/DataQualityDashboard/master/extras/dqDashboardScreenshot.png">
            <a:extLst>
              <a:ext uri="{FF2B5EF4-FFF2-40B4-BE49-F238E27FC236}">
                <a16:creationId xmlns:a16="http://schemas.microsoft.com/office/drawing/2014/main" id="{D685D70C-7534-4EDC-BEAC-9937BBDD6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82887"/>
            <a:ext cx="9144000" cy="392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FDC073-27A7-42F0-AA27-F08C52587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2B8AA5-3A5A-4E0E-8138-7701E0A219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9952" y="152400"/>
            <a:ext cx="766410" cy="74756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225321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8AC72-835B-4578-B428-922D96583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DQD Example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C8315-B96D-47BF-9879-F4EBF85EB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142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400752-9921-41FB-9937-2E83F316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367" y="1134268"/>
            <a:ext cx="6211266" cy="5076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550EDA-83E2-4E2C-8233-8A7CAC45F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0D16C5-3AA3-4DDE-A45D-687A07022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9952" y="152400"/>
            <a:ext cx="766410" cy="74756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762736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A2ABD-F5D8-4A44-8959-C42093757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in our synthetic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129AF-6BAB-4270-838D-90CFCDC3B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Did our test cases run?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EBA08-BFC7-43F6-8638-4718555776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143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F1BF62-0C58-43B6-843B-C5BC61623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30" y="2441832"/>
            <a:ext cx="7543801" cy="3849706"/>
          </a:xfrm>
          <a:prstGeom prst="rect">
            <a:avLst/>
          </a:prstGeom>
        </p:spPr>
      </p:pic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8BA9C619-8CCA-42E3-A83B-395AF2F2E4C7}"/>
              </a:ext>
            </a:extLst>
          </p:cNvPr>
          <p:cNvSpPr/>
          <p:nvPr/>
        </p:nvSpPr>
        <p:spPr>
          <a:xfrm>
            <a:off x="6680848" y="1219200"/>
            <a:ext cx="1921330" cy="1979386"/>
          </a:xfrm>
          <a:prstGeom prst="flowChartMagneticDisk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cdm_synthea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7D7F24-7B67-43EA-9C9F-9C13AD405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181883"/>
            <a:ext cx="666750" cy="66138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898961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D64F14-EE92-414C-9205-D3ECB455B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2556"/>
            <a:ext cx="9144000" cy="4016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BA2ABD-F5D8-4A44-8959-C42093757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6079067" cy="838200"/>
          </a:xfrm>
        </p:spPr>
        <p:txBody>
          <a:bodyPr/>
          <a:lstStyle/>
          <a:p>
            <a:r>
              <a:rPr lang="en-US" dirty="0"/>
              <a:t>Issues in our synthetic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129AF-6BAB-4270-838D-90CFCDC3B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Did Achilles notice anything?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EBA08-BFC7-43F6-8638-4718555776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144</a:t>
            </a:fld>
            <a:endParaRPr lang="en-US" dirty="0"/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8BA9C619-8CCA-42E3-A83B-395AF2F2E4C7}"/>
              </a:ext>
            </a:extLst>
          </p:cNvPr>
          <p:cNvSpPr/>
          <p:nvPr/>
        </p:nvSpPr>
        <p:spPr>
          <a:xfrm>
            <a:off x="6680848" y="1219200"/>
            <a:ext cx="1921330" cy="1979386"/>
          </a:xfrm>
          <a:prstGeom prst="flowChartMagneticDisk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cdm_synthea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687507-544F-4C4D-9956-2F9B1629F484}"/>
              </a:ext>
            </a:extLst>
          </p:cNvPr>
          <p:cNvCxnSpPr>
            <a:cxnSpLocks/>
          </p:cNvCxnSpPr>
          <p:nvPr/>
        </p:nvCxnSpPr>
        <p:spPr>
          <a:xfrm>
            <a:off x="719811" y="5332396"/>
            <a:ext cx="1639664" cy="90092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18992E3-11C8-4A6C-8A82-4D507DF9F3A4}"/>
              </a:ext>
            </a:extLst>
          </p:cNvPr>
          <p:cNvCxnSpPr>
            <a:cxnSpLocks/>
          </p:cNvCxnSpPr>
          <p:nvPr/>
        </p:nvCxnSpPr>
        <p:spPr>
          <a:xfrm flipH="1">
            <a:off x="5579765" y="5332396"/>
            <a:ext cx="3002523" cy="90092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7ED4CB7-06D7-4215-9A0E-E448C4088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11" y="4734576"/>
            <a:ext cx="7882367" cy="5978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3A7113-F994-4EA1-A9DD-241D2B511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8808" y="259103"/>
            <a:ext cx="1533525" cy="5544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6070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A2ABD-F5D8-4A44-8959-C42093757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in our synthetic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129AF-6BAB-4270-838D-90CFCDC3B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Did DQD notice anything?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EBA08-BFC7-43F6-8638-4718555776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145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F7B32F-4010-4C49-911C-ACE254AE5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70" y="2212440"/>
            <a:ext cx="8813260" cy="4493160"/>
          </a:xfrm>
          <a:prstGeom prst="rect">
            <a:avLst/>
          </a:prstGeom>
        </p:spPr>
      </p:pic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8BA9C619-8CCA-42E3-A83B-395AF2F2E4C7}"/>
              </a:ext>
            </a:extLst>
          </p:cNvPr>
          <p:cNvSpPr/>
          <p:nvPr/>
        </p:nvSpPr>
        <p:spPr>
          <a:xfrm>
            <a:off x="6680848" y="1219200"/>
            <a:ext cx="1921330" cy="1979386"/>
          </a:xfrm>
          <a:prstGeom prst="flowChartMagneticDisk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cdm_synthea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1E7741-3135-40F9-9B28-9745AD325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48080"/>
            <a:ext cx="9144000" cy="70212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B860C7-BA3F-4CA9-8700-F47D3059201C}"/>
              </a:ext>
            </a:extLst>
          </p:cNvPr>
          <p:cNvCxnSpPr>
            <a:cxnSpLocks/>
          </p:cNvCxnSpPr>
          <p:nvPr/>
        </p:nvCxnSpPr>
        <p:spPr>
          <a:xfrm flipV="1">
            <a:off x="0" y="4066162"/>
            <a:ext cx="1838528" cy="1819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323909-7E73-4D2E-BFAC-CCECE4E15E51}"/>
              </a:ext>
            </a:extLst>
          </p:cNvPr>
          <p:cNvCxnSpPr>
            <a:cxnSpLocks/>
          </p:cNvCxnSpPr>
          <p:nvPr/>
        </p:nvCxnSpPr>
        <p:spPr>
          <a:xfrm>
            <a:off x="8920265" y="4076224"/>
            <a:ext cx="243191" cy="1523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4A98BE0-9310-447C-8270-E86255456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00" y="234498"/>
            <a:ext cx="766410" cy="74756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428498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ABC73-C1FB-4FEE-A495-AE5B60498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Maybe we have a bug?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194CF-E7B7-404A-828A-1680A31B9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CONDITION_OCCURRENCE, 61% rows are mapped to 0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C0CB3-096C-4761-9CFD-411ED0FAF9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146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34B463-BDB2-4270-9227-17D3B5EA794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76428" y="152400"/>
            <a:ext cx="822586" cy="8225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5A6AE2-0711-445B-97F0-6DDEAEE2B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012" y="2452487"/>
            <a:ext cx="5895975" cy="37433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433269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EB30-9F48-4F0E-9793-5DD834B6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Maintenance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BEAB10-9065-44A8-B04F-DC235D3D3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13" y="3870711"/>
            <a:ext cx="1543050" cy="5048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ACB8D49-BEDE-4424-AFBC-1EFA1355D0C3}"/>
              </a:ext>
            </a:extLst>
          </p:cNvPr>
          <p:cNvSpPr/>
          <p:nvPr/>
        </p:nvSpPr>
        <p:spPr>
          <a:xfrm>
            <a:off x="59608" y="4499379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New Vocab?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D71A8-FD27-4BF3-A44A-752AB07F9F5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6871" y="2575561"/>
            <a:ext cx="822586" cy="822586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5B52D95-DDCC-4471-926E-171B8E9EADA8}"/>
              </a:ext>
            </a:extLst>
          </p:cNvPr>
          <p:cNvSpPr/>
          <p:nvPr/>
        </p:nvSpPr>
        <p:spPr>
          <a:xfrm>
            <a:off x="77070" y="3324675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Bug Found?</a:t>
            </a: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E7950BF0-93C6-432A-BC41-3EDF6634FA42}"/>
              </a:ext>
            </a:extLst>
          </p:cNvPr>
          <p:cNvSpPr/>
          <p:nvPr/>
        </p:nvSpPr>
        <p:spPr>
          <a:xfrm>
            <a:off x="809244" y="1331168"/>
            <a:ext cx="523647" cy="604898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A2FB6FF-F96E-4E52-9667-6DE037C50048}"/>
              </a:ext>
            </a:extLst>
          </p:cNvPr>
          <p:cNvSpPr/>
          <p:nvPr/>
        </p:nvSpPr>
        <p:spPr>
          <a:xfrm>
            <a:off x="52623" y="1929230"/>
            <a:ext cx="2131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Changed or Updated Raw Data?</a:t>
            </a:r>
          </a:p>
        </p:txBody>
      </p:sp>
      <p:pic>
        <p:nvPicPr>
          <p:cNvPr id="54" name="Picture 4" descr="Image result for pusheen transparent background">
            <a:extLst>
              <a:ext uri="{FF2B5EF4-FFF2-40B4-BE49-F238E27FC236}">
                <a16:creationId xmlns:a16="http://schemas.microsoft.com/office/drawing/2014/main" id="{C6A4807A-3BA2-411D-B353-B9223E23B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112" y="3600748"/>
            <a:ext cx="1522917" cy="152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53B0802-4AEC-47BD-BF80-B162402990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4869" y="3657645"/>
            <a:ext cx="1466020" cy="1466020"/>
          </a:xfrm>
          <a:prstGeom prst="rect">
            <a:avLst/>
          </a:prstGeom>
        </p:spPr>
      </p:pic>
      <p:sp>
        <p:nvSpPr>
          <p:cNvPr id="56" name="Scroll: Vertical 55">
            <a:extLst>
              <a:ext uri="{FF2B5EF4-FFF2-40B4-BE49-F238E27FC236}">
                <a16:creationId xmlns:a16="http://schemas.microsoft.com/office/drawing/2014/main" id="{39DCBA07-0EEB-46FA-B378-6E7E2561D6A4}"/>
              </a:ext>
            </a:extLst>
          </p:cNvPr>
          <p:cNvSpPr/>
          <p:nvPr/>
        </p:nvSpPr>
        <p:spPr>
          <a:xfrm>
            <a:off x="4700889" y="2321389"/>
            <a:ext cx="675609" cy="762162"/>
          </a:xfrm>
          <a:prstGeom prst="verticalScroll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ETL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0055174-D705-4144-A24F-41A959E5429C}"/>
              </a:ext>
            </a:extLst>
          </p:cNvPr>
          <p:cNvSpPr/>
          <p:nvPr/>
        </p:nvSpPr>
        <p:spPr>
          <a:xfrm>
            <a:off x="5038693" y="4870636"/>
            <a:ext cx="2131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 technical person implements the ETL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ED08640-25B1-44C6-B296-028A26E5CE93}"/>
              </a:ext>
            </a:extLst>
          </p:cNvPr>
          <p:cNvSpPr/>
          <p:nvPr/>
        </p:nvSpPr>
        <p:spPr>
          <a:xfrm>
            <a:off x="2969476" y="4879337"/>
            <a:ext cx="1779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All are involved in quality control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47100BA2-D0F6-419B-BFEE-9FDD19AEC7CD}"/>
              </a:ext>
            </a:extLst>
          </p:cNvPr>
          <p:cNvSpPr/>
          <p:nvPr/>
        </p:nvSpPr>
        <p:spPr>
          <a:xfrm rot="2775711">
            <a:off x="5459164" y="3192862"/>
            <a:ext cx="669579" cy="66420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9C3D346A-5AA9-4B8D-98A4-35C7EB6A40A5}"/>
              </a:ext>
            </a:extLst>
          </p:cNvPr>
          <p:cNvSpPr/>
          <p:nvPr/>
        </p:nvSpPr>
        <p:spPr>
          <a:xfrm rot="10800000">
            <a:off x="4627089" y="4062862"/>
            <a:ext cx="678385" cy="655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EFF063AB-87FC-4204-A6B1-963009939573}"/>
              </a:ext>
            </a:extLst>
          </p:cNvPr>
          <p:cNvSpPr/>
          <p:nvPr/>
        </p:nvSpPr>
        <p:spPr>
          <a:xfrm rot="18993669">
            <a:off x="3918379" y="3006685"/>
            <a:ext cx="678385" cy="655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AF06341-B142-4DF8-AECA-E8557BC3AFA4}"/>
              </a:ext>
            </a:extLst>
          </p:cNvPr>
          <p:cNvSpPr/>
          <p:nvPr/>
        </p:nvSpPr>
        <p:spPr>
          <a:xfrm>
            <a:off x="4158085" y="1606065"/>
            <a:ext cx="1779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ETL Documentation </a:t>
            </a:r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318FB5AD-D156-4E17-865F-6A265499D881}"/>
              </a:ext>
            </a:extLst>
          </p:cNvPr>
          <p:cNvSpPr/>
          <p:nvPr/>
        </p:nvSpPr>
        <p:spPr>
          <a:xfrm>
            <a:off x="2143500" y="1329146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D9361A5A-6DF6-4100-87E7-6DF2175FAA90}"/>
              </a:ext>
            </a:extLst>
          </p:cNvPr>
          <p:cNvSpPr/>
          <p:nvPr/>
        </p:nvSpPr>
        <p:spPr>
          <a:xfrm>
            <a:off x="2143500" y="2627441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0FC45633-CBB3-4852-A0FB-9B27BA9B2E0B}"/>
              </a:ext>
            </a:extLst>
          </p:cNvPr>
          <p:cNvSpPr/>
          <p:nvPr/>
        </p:nvSpPr>
        <p:spPr>
          <a:xfrm>
            <a:off x="2143500" y="5114375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lowchart: Magnetic Disk 65">
            <a:extLst>
              <a:ext uri="{FF2B5EF4-FFF2-40B4-BE49-F238E27FC236}">
                <a16:creationId xmlns:a16="http://schemas.microsoft.com/office/drawing/2014/main" id="{EBEB9D60-424E-4C83-8850-F6541D60CB9E}"/>
              </a:ext>
            </a:extLst>
          </p:cNvPr>
          <p:cNvSpPr/>
          <p:nvPr/>
        </p:nvSpPr>
        <p:spPr>
          <a:xfrm>
            <a:off x="7870040" y="2972739"/>
            <a:ext cx="1012371" cy="912521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D1CBFAA-FB20-4498-84C9-D1FB66457550}"/>
              </a:ext>
            </a:extLst>
          </p:cNvPr>
          <p:cNvSpPr/>
          <p:nvPr/>
        </p:nvSpPr>
        <p:spPr>
          <a:xfrm>
            <a:off x="7308008" y="3956008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Updated CDM</a:t>
            </a: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6F03CDCA-58CD-4DD4-80C8-4831FB3CA572}"/>
              </a:ext>
            </a:extLst>
          </p:cNvPr>
          <p:cNvSpPr/>
          <p:nvPr/>
        </p:nvSpPr>
        <p:spPr>
          <a:xfrm>
            <a:off x="6928927" y="3098048"/>
            <a:ext cx="840143" cy="822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9" name="Picture 6" descr="http://www.ohdsi.org/web/wiki/lib/exe/fetch.php?w=100&amp;tok=44f68f&amp;media=t-ohdsi-logo-only.png">
            <a:extLst>
              <a:ext uri="{FF2B5EF4-FFF2-40B4-BE49-F238E27FC236}">
                <a16:creationId xmlns:a16="http://schemas.microsoft.com/office/drawing/2014/main" id="{C7B0AE73-0DB3-4DB2-AFA6-DD2D69882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96" y="5123665"/>
            <a:ext cx="667512" cy="6675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54D650C0-282C-408F-90FC-0561E732F0A8}"/>
              </a:ext>
            </a:extLst>
          </p:cNvPr>
          <p:cNvSpPr/>
          <p:nvPr/>
        </p:nvSpPr>
        <p:spPr>
          <a:xfrm>
            <a:off x="80019" y="5930022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CDM Update?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7E094D59-3B26-43A8-83A6-2EBE15B61932}"/>
              </a:ext>
            </a:extLst>
          </p:cNvPr>
          <p:cNvSpPr/>
          <p:nvPr/>
        </p:nvSpPr>
        <p:spPr>
          <a:xfrm>
            <a:off x="2143500" y="3711830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B3E97-ABF3-443A-9417-125907C2B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11317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097E0-A3F5-410F-8585-F418D54C6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the Bug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8C69FB-6E14-4FDC-B48E-CBE85DBDE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9550" y="1132573"/>
            <a:ext cx="6058976" cy="54288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9E365-64AC-4E52-9D39-AFBF1F95E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02855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1BCDD-456E-48DF-B888-FFC47B222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6832600" cy="838200"/>
          </a:xfrm>
        </p:spPr>
        <p:txBody>
          <a:bodyPr/>
          <a:lstStyle/>
          <a:p>
            <a:r>
              <a:rPr lang="en-US" dirty="0"/>
              <a:t>Vocabulary to fix the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F98C5-3DBB-4F07-B7DD-AD1DF9CF2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149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764AF5-9FD4-44C5-8D6B-F0B9FFDFE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7596"/>
            <a:ext cx="8362950" cy="4630520"/>
          </a:xfrm>
          <a:prstGeom prst="rect">
            <a:avLst/>
          </a:prstGeom>
        </p:spPr>
      </p:pic>
      <p:pic>
        <p:nvPicPr>
          <p:cNvPr id="5" name="Picture 2" descr="alt text">
            <a:extLst>
              <a:ext uri="{FF2B5EF4-FFF2-40B4-BE49-F238E27FC236}">
                <a16:creationId xmlns:a16="http://schemas.microsoft.com/office/drawing/2014/main" id="{D9ADF60B-5870-446B-86E7-DC21AE7D0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83237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82BFC3CE-0B74-4DAA-9406-8490BC06CCFB}"/>
              </a:ext>
            </a:extLst>
          </p:cNvPr>
          <p:cNvSpPr/>
          <p:nvPr/>
        </p:nvSpPr>
        <p:spPr>
          <a:xfrm>
            <a:off x="457200" y="2000230"/>
            <a:ext cx="1752600" cy="4250265"/>
          </a:xfrm>
          <a:prstGeom prst="frame">
            <a:avLst>
              <a:gd name="adj1" fmla="val 863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53766E27-8605-4693-AB43-45F631FB4C83}"/>
              </a:ext>
            </a:extLst>
          </p:cNvPr>
          <p:cNvSpPr/>
          <p:nvPr/>
        </p:nvSpPr>
        <p:spPr>
          <a:xfrm>
            <a:off x="5935133" y="2000229"/>
            <a:ext cx="1752600" cy="4250265"/>
          </a:xfrm>
          <a:prstGeom prst="frame">
            <a:avLst>
              <a:gd name="adj1" fmla="val 863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687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OHDSI in a Box – Ready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7010400" y="6492876"/>
            <a:ext cx="21336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smtClean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15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1219200"/>
            <a:ext cx="8153400" cy="4907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079" y="304800"/>
            <a:ext cx="988821" cy="71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584485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1BCDD-456E-48DF-B888-FFC47B222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 to fix the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F98C5-3DBB-4F07-B7DD-AD1DF9CF2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150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E6F5DAC-7EF3-459D-8C55-2732E0D45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concept_code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relationship_id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target_vocabulary_id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source_to_concept_map stcm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‘Synthea_conditions'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C6AD727E-43EC-4D40-A1B9-782328C30E7B}"/>
              </a:ext>
            </a:extLst>
          </p:cNvPr>
          <p:cNvSpPr/>
          <p:nvPr/>
        </p:nvSpPr>
        <p:spPr>
          <a:xfrm>
            <a:off x="293915" y="3635829"/>
            <a:ext cx="8392885" cy="2011438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7CF8106-83DA-4CE8-8007-2ED2429E70B9}"/>
              </a:ext>
            </a:extLst>
          </p:cNvPr>
          <p:cNvSpPr/>
          <p:nvPr/>
        </p:nvSpPr>
        <p:spPr>
          <a:xfrm>
            <a:off x="3091544" y="1817915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in the Source to Concept Map table for a map </a:t>
            </a:r>
          </a:p>
        </p:txBody>
      </p:sp>
    </p:spTree>
    <p:extLst>
      <p:ext uri="{BB962C8B-B14F-4D97-AF65-F5344CB8AC3E}">
        <p14:creationId xmlns:p14="http://schemas.microsoft.com/office/powerpoint/2010/main" val="112803590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C3075-8509-4A38-A622-D409C9429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the ETL document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06673-D949-4E3C-94EE-219DC6524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https://ohdsi.github.io/Tutorial-ETL/docs/cdm_synthea_v2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26846-63F2-43E2-94C0-560983D535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151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C602A3-51C0-4975-86C7-0569A388B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2789779"/>
            <a:ext cx="7191375" cy="2695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760398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B56F2-C960-4A0C-80C7-1DDB1C349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Re-run the DQD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36BA7-2357-4187-95CD-DAAACDE4E1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152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D7F639-9DB0-48A2-BF8C-AC77F8D83A99}"/>
              </a:ext>
            </a:extLst>
          </p:cNvPr>
          <p:cNvSpPr/>
          <p:nvPr/>
        </p:nvSpPr>
        <p:spPr>
          <a:xfrm>
            <a:off x="1762225" y="2500817"/>
            <a:ext cx="5248175" cy="2697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TBD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AA86E8-8F57-4BF6-9A72-421349264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199"/>
            <a:ext cx="9144000" cy="461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6655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422C7-862F-4D49-A407-431D660CD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Re-run Achilles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FB7DE-2096-4FA8-BEF6-8EBC0379F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C0EBC-90B2-47AA-8D40-9BD715A5F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153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205914-245A-4E80-9C94-0CED4F1B6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0715"/>
            <a:ext cx="9144000" cy="24734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14C404-E9AA-4997-BCD0-AE0480C02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67396"/>
            <a:ext cx="9144000" cy="246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04468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835A2D-8095-498E-8D9B-B7B7D2ED2B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 Hard Lessons Learned</a:t>
            </a:r>
          </a:p>
        </p:txBody>
      </p:sp>
      <p:pic>
        <p:nvPicPr>
          <p:cNvPr id="10242" name="Picture 2" descr="Image result for pusheen transparent background sad">
            <a:extLst>
              <a:ext uri="{FF2B5EF4-FFF2-40B4-BE49-F238E27FC236}">
                <a16:creationId xmlns:a16="http://schemas.microsoft.com/office/drawing/2014/main" id="{890A8F37-9576-4902-AD3E-CD8A5282B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890" y="3599916"/>
            <a:ext cx="1918620" cy="218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02025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FA3C6-10B8-4A76-95DB-61B5762A8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80/20 Rule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35161-25D2-4664-8F41-3F6C0C13C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1111704"/>
            <a:ext cx="8505825" cy="1543050"/>
          </a:xfrm>
          <a:prstGeom prst="rect">
            <a:avLst/>
          </a:prstGeom>
        </p:spPr>
      </p:pic>
      <p:pic>
        <p:nvPicPr>
          <p:cNvPr id="1026" name="Picture 2" descr="An external file that holds a picture, illustration, etc.&#10;Object name is 40264_2014_214_Fig1_HTML.jpg">
            <a:extLst>
              <a:ext uri="{FF2B5EF4-FFF2-40B4-BE49-F238E27FC236}">
                <a16:creationId xmlns:a16="http://schemas.microsoft.com/office/drawing/2014/main" id="{50D6050F-533B-488B-9EF6-1C68A39A7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72" y="2654754"/>
            <a:ext cx="54102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5B0147-2766-4FC1-A3B6-62EEABB717C9}"/>
              </a:ext>
            </a:extLst>
          </p:cNvPr>
          <p:cNvSpPr txBox="1"/>
          <p:nvPr/>
        </p:nvSpPr>
        <p:spPr>
          <a:xfrm>
            <a:off x="6178663" y="3731844"/>
            <a:ext cx="2471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don’t need to map all terms to get good data coverage!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A5321-0E56-4A23-A861-F05EFE2E9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24728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02551-67B8-4284-B75B-30D066636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Comfort with Data Loss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22A12-C96D-4B76-A120-82098C98C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156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5C54378-A742-461D-9B7D-42A0BF17C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there is data that is not of research quality or there are methods to adjust, use the ETL to standardize that</a:t>
            </a: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74E19E1B-BA55-40A0-990A-B1D8EB1C77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1580238"/>
              </p:ext>
            </p:extLst>
          </p:nvPr>
        </p:nvGraphicFramePr>
        <p:xfrm>
          <a:off x="666203" y="2956560"/>
          <a:ext cx="8020597" cy="2682240"/>
        </p:xfrm>
        <a:graphic>
          <a:graphicData uri="http://schemas.openxmlformats.org/drawingml/2006/table">
            <a:tbl>
              <a:tblPr/>
              <a:tblGrid>
                <a:gridCol w="6148254">
                  <a:extLst>
                    <a:ext uri="{9D8B030D-6E8A-4147-A177-3AD203B41FA5}">
                      <a16:colId xmlns:a16="http://schemas.microsoft.com/office/drawing/2014/main" val="1835523396"/>
                    </a:ext>
                  </a:extLst>
                </a:gridCol>
                <a:gridCol w="1872343">
                  <a:extLst>
                    <a:ext uri="{9D8B030D-6E8A-4147-A177-3AD203B41FA5}">
                      <a16:colId xmlns:a16="http://schemas.microsoft.com/office/drawing/2014/main" val="2246338279"/>
                    </a:ext>
                  </a:extLst>
                </a:gridCol>
              </a:tblGrid>
              <a:tr h="232077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Example Patient Drop Counts from a CDM Build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102178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 to Drop Someone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Person Count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223477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Unknown gender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                 23,592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566462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Implausible year of birth - past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                      749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69081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Implausible year of birth - post earliest observation period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3,836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94678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Gender changes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                           2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614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85021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EB30-9F48-4F0E-9793-5DD834B6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Process</a:t>
            </a:r>
          </a:p>
        </p:txBody>
      </p:sp>
      <p:pic>
        <p:nvPicPr>
          <p:cNvPr id="26" name="Picture 2" descr="alt text">
            <a:extLst>
              <a:ext uri="{FF2B5EF4-FFF2-40B4-BE49-F238E27FC236}">
                <a16:creationId xmlns:a16="http://schemas.microsoft.com/office/drawing/2014/main" id="{08F4DE72-AD56-4469-BCF1-2570F8768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43" y="5176886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t text">
            <a:extLst>
              <a:ext uri="{FF2B5EF4-FFF2-40B4-BE49-F238E27FC236}">
                <a16:creationId xmlns:a16="http://schemas.microsoft.com/office/drawing/2014/main" id="{C662B725-B696-4291-AAE2-ACE3B4372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60" y="5189299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56B4AB1-3FF5-4B72-9581-A5DB1DE16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935" y="5165486"/>
            <a:ext cx="666750" cy="6572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0" name="Picture 6" descr="http://www.ohdsi.org/web/wiki/lib/exe/fetch.php?w=100&amp;tok=44f68f&amp;media=t-ohdsi-logo-only.png">
            <a:extLst>
              <a:ext uri="{FF2B5EF4-FFF2-40B4-BE49-F238E27FC236}">
                <a16:creationId xmlns:a16="http://schemas.microsoft.com/office/drawing/2014/main" id="{888B8901-38FA-453D-853D-ECE900F96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636" y="5118974"/>
            <a:ext cx="667512" cy="6675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E85E4A7-D03F-4EFC-BEAF-E9F02D6D3C64}"/>
              </a:ext>
            </a:extLst>
          </p:cNvPr>
          <p:cNvSpPr txBox="1"/>
          <p:nvPr/>
        </p:nvSpPr>
        <p:spPr>
          <a:xfrm rot="16200000">
            <a:off x="-477164" y="5411489"/>
            <a:ext cx="146602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OHDSI Tools</a:t>
            </a:r>
          </a:p>
        </p:txBody>
      </p: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621BB490-F3C3-49B0-9E00-4729A1FE91D9}"/>
              </a:ext>
            </a:extLst>
          </p:cNvPr>
          <p:cNvCxnSpPr>
            <a:cxnSpLocks/>
          </p:cNvCxnSpPr>
          <p:nvPr/>
        </p:nvCxnSpPr>
        <p:spPr>
          <a:xfrm>
            <a:off x="440512" y="4863145"/>
            <a:ext cx="8540202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44E7CF4-144C-41ED-A8EC-8F2CF1E39F7A}"/>
              </a:ext>
            </a:extLst>
          </p:cNvPr>
          <p:cNvSpPr/>
          <p:nvPr/>
        </p:nvSpPr>
        <p:spPr>
          <a:xfrm>
            <a:off x="501006" y="5822711"/>
            <a:ext cx="887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White </a:t>
            </a:r>
          </a:p>
          <a:p>
            <a:pPr algn="ctr"/>
            <a:r>
              <a:rPr lang="en-US" dirty="0"/>
              <a:t>Rabbit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6BF8E0F-1417-452C-99F5-CB3E9FB9D821}"/>
              </a:ext>
            </a:extLst>
          </p:cNvPr>
          <p:cNvSpPr/>
          <p:nvPr/>
        </p:nvSpPr>
        <p:spPr>
          <a:xfrm>
            <a:off x="1493969" y="5857425"/>
            <a:ext cx="1026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Rabbit In a Hat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5EB7CC5-E15C-4E4E-B709-8CE84C714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959" y="5118974"/>
            <a:ext cx="666750" cy="6572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41C6399E-6E5D-4750-8A54-848ABB3BAB38}"/>
              </a:ext>
            </a:extLst>
          </p:cNvPr>
          <p:cNvSpPr/>
          <p:nvPr/>
        </p:nvSpPr>
        <p:spPr>
          <a:xfrm>
            <a:off x="7754993" y="5810913"/>
            <a:ext cx="1026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Rabbit In a Hat</a:t>
            </a:r>
          </a:p>
        </p:txBody>
      </p:sp>
      <p:pic>
        <p:nvPicPr>
          <p:cNvPr id="40" name="Picture 4" descr="alt text">
            <a:extLst>
              <a:ext uri="{FF2B5EF4-FFF2-40B4-BE49-F238E27FC236}">
                <a16:creationId xmlns:a16="http://schemas.microsoft.com/office/drawing/2014/main" id="{F9E85829-930F-413F-8AD2-7F3326E32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447" y="5156161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605BD990-975B-463D-8E8E-37655C8F614A}"/>
              </a:ext>
            </a:extLst>
          </p:cNvPr>
          <p:cNvSpPr/>
          <p:nvPr/>
        </p:nvSpPr>
        <p:spPr>
          <a:xfrm>
            <a:off x="4795793" y="5789573"/>
            <a:ext cx="887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White </a:t>
            </a:r>
          </a:p>
          <a:p>
            <a:pPr algn="ctr"/>
            <a:r>
              <a:rPr lang="en-US" dirty="0"/>
              <a:t>Rabbit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773133E-26A1-4A28-9F23-A654427D2094}"/>
              </a:ext>
            </a:extLst>
          </p:cNvPr>
          <p:cNvSpPr/>
          <p:nvPr/>
        </p:nvSpPr>
        <p:spPr>
          <a:xfrm>
            <a:off x="5620181" y="5893393"/>
            <a:ext cx="11444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ACHILLES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29CE1E1-527D-410C-8FF4-2F932A3A7660}"/>
              </a:ext>
            </a:extLst>
          </p:cNvPr>
          <p:cNvSpPr/>
          <p:nvPr/>
        </p:nvSpPr>
        <p:spPr>
          <a:xfrm>
            <a:off x="3361630" y="5810913"/>
            <a:ext cx="887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Usagi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ABC580-384D-4205-8E7F-FF123EBA3EF9}"/>
              </a:ext>
            </a:extLst>
          </p:cNvPr>
          <p:cNvGrpSpPr/>
          <p:nvPr/>
        </p:nvGrpSpPr>
        <p:grpSpPr>
          <a:xfrm>
            <a:off x="440512" y="720515"/>
            <a:ext cx="8733012" cy="3919603"/>
            <a:chOff x="440512" y="720515"/>
            <a:chExt cx="8733012" cy="3919603"/>
          </a:xfrm>
        </p:grpSpPr>
        <p:pic>
          <p:nvPicPr>
            <p:cNvPr id="4" name="Picture 12" descr="Image result for pusheen transparent background">
              <a:extLst>
                <a:ext uri="{FF2B5EF4-FFF2-40B4-BE49-F238E27FC236}">
                  <a16:creationId xmlns:a16="http://schemas.microsoft.com/office/drawing/2014/main" id="{64DC4356-8ACD-4E8A-8906-796F627AA2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660" y="1058180"/>
              <a:ext cx="1319346" cy="1319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Related image">
              <a:extLst>
                <a:ext uri="{FF2B5EF4-FFF2-40B4-BE49-F238E27FC236}">
                  <a16:creationId xmlns:a16="http://schemas.microsoft.com/office/drawing/2014/main" id="{F8A09326-3F61-43A9-B3C8-A080256583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6230" y="1005611"/>
              <a:ext cx="1466020" cy="1424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Image result for pusheen transparent background">
              <a:extLst>
                <a:ext uri="{FF2B5EF4-FFF2-40B4-BE49-F238E27FC236}">
                  <a16:creationId xmlns:a16="http://schemas.microsoft.com/office/drawing/2014/main" id="{602EEC01-2031-4541-ABCA-9D3501D0D2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1083" y="2715198"/>
              <a:ext cx="1522917" cy="1522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02EF42C-B9E7-4EFD-9FB2-A3BC0D3AC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37840" y="2772095"/>
              <a:ext cx="1466020" cy="146602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1F0986C-3086-4343-BC3C-40795769FE0B}"/>
                </a:ext>
              </a:extLst>
            </p:cNvPr>
            <p:cNvSpPr/>
            <p:nvPr/>
          </p:nvSpPr>
          <p:spPr>
            <a:xfrm>
              <a:off x="440512" y="2377526"/>
              <a:ext cx="178525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Data experts and CDM experts together design the ETL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D18EFB59-8E91-409A-9CBD-551223DB5EC9}"/>
                </a:ext>
              </a:extLst>
            </p:cNvPr>
            <p:cNvSpPr/>
            <p:nvPr/>
          </p:nvSpPr>
          <p:spPr>
            <a:xfrm>
              <a:off x="2234154" y="1190269"/>
              <a:ext cx="1077686" cy="1055165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2331D9C-EAF8-41C8-ACAF-AEFB9A49F33A}"/>
                </a:ext>
              </a:extLst>
            </p:cNvPr>
            <p:cNvSpPr/>
            <p:nvPr/>
          </p:nvSpPr>
          <p:spPr>
            <a:xfrm>
              <a:off x="3031312" y="2390392"/>
              <a:ext cx="1872343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People with medical knowledge create the code mappings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8AC5A98A-9940-49F1-9348-2A1FD855F569}"/>
                </a:ext>
              </a:extLst>
            </p:cNvPr>
            <p:cNvSpPr/>
            <p:nvPr/>
          </p:nvSpPr>
          <p:spPr>
            <a:xfrm>
              <a:off x="4737308" y="1142836"/>
              <a:ext cx="1077686" cy="1055165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Scroll: Vertical 17">
              <a:extLst>
                <a:ext uri="{FF2B5EF4-FFF2-40B4-BE49-F238E27FC236}">
                  <a16:creationId xmlns:a16="http://schemas.microsoft.com/office/drawing/2014/main" id="{47477091-7490-4EAA-B659-CB919F25CA1D}"/>
                </a:ext>
              </a:extLst>
            </p:cNvPr>
            <p:cNvSpPr/>
            <p:nvPr/>
          </p:nvSpPr>
          <p:spPr>
            <a:xfrm>
              <a:off x="6703860" y="1435839"/>
              <a:ext cx="675609" cy="762162"/>
            </a:xfrm>
            <a:prstGeom prst="verticalScroll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ETL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357C5DC-9137-46C8-BDA3-A04C5FDBB48A}"/>
                </a:ext>
              </a:extLst>
            </p:cNvPr>
            <p:cNvSpPr/>
            <p:nvPr/>
          </p:nvSpPr>
          <p:spPr>
            <a:xfrm>
              <a:off x="7041664" y="3985086"/>
              <a:ext cx="21318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 technical person implements the ETL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68B54E-2BA6-44E8-94A8-373DAB5C8856}"/>
                </a:ext>
              </a:extLst>
            </p:cNvPr>
            <p:cNvSpPr/>
            <p:nvPr/>
          </p:nvSpPr>
          <p:spPr>
            <a:xfrm>
              <a:off x="4972447" y="3993787"/>
              <a:ext cx="177950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All are involved in quality control</a:t>
              </a:r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D76B0E6-2009-439E-849A-B4796F42C701}"/>
                </a:ext>
              </a:extLst>
            </p:cNvPr>
            <p:cNvSpPr/>
            <p:nvPr/>
          </p:nvSpPr>
          <p:spPr>
            <a:xfrm rot="2775711">
              <a:off x="7462135" y="2307312"/>
              <a:ext cx="669579" cy="664208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E570E993-5EE1-4461-9A1A-939E9E79CFCD}"/>
                </a:ext>
              </a:extLst>
            </p:cNvPr>
            <p:cNvSpPr/>
            <p:nvPr/>
          </p:nvSpPr>
          <p:spPr>
            <a:xfrm rot="10800000">
              <a:off x="6630060" y="3177312"/>
              <a:ext cx="678385" cy="65558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8D073CD2-594A-44E0-B4B2-5C9F74E92EE5}"/>
                </a:ext>
              </a:extLst>
            </p:cNvPr>
            <p:cNvSpPr/>
            <p:nvPr/>
          </p:nvSpPr>
          <p:spPr>
            <a:xfrm rot="18993669">
              <a:off x="5921350" y="2121135"/>
              <a:ext cx="678385" cy="65558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A8C04D1-8B1E-4BD9-82F7-1682700481A9}"/>
                </a:ext>
              </a:extLst>
            </p:cNvPr>
            <p:cNvSpPr/>
            <p:nvPr/>
          </p:nvSpPr>
          <p:spPr>
            <a:xfrm>
              <a:off x="6161056" y="720515"/>
              <a:ext cx="177950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ETL Documentation </a:t>
              </a: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9C040-C47D-468D-A267-557F8FC3F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157</a:t>
            </a:fld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8345DF4-5230-4B8C-8D32-736CD1BBAD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8618" y="5087179"/>
            <a:ext cx="766410" cy="74756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1779D8E-1D4E-421B-99F3-26EDB501DEA6}"/>
              </a:ext>
            </a:extLst>
          </p:cNvPr>
          <p:cNvSpPr/>
          <p:nvPr/>
        </p:nvSpPr>
        <p:spPr>
          <a:xfrm>
            <a:off x="6639687" y="5872371"/>
            <a:ext cx="11444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DQD</a:t>
            </a:r>
          </a:p>
        </p:txBody>
      </p:sp>
    </p:spTree>
    <p:extLst>
      <p:ext uri="{BB962C8B-B14F-4D97-AF65-F5344CB8AC3E}">
        <p14:creationId xmlns:p14="http://schemas.microsoft.com/office/powerpoint/2010/main" val="107783043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EB30-9F48-4F0E-9793-5DD834B6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Maintenance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BEAB10-9065-44A8-B04F-DC235D3D3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13" y="3870711"/>
            <a:ext cx="1543050" cy="5048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ACB8D49-BEDE-4424-AFBC-1EFA1355D0C3}"/>
              </a:ext>
            </a:extLst>
          </p:cNvPr>
          <p:cNvSpPr/>
          <p:nvPr/>
        </p:nvSpPr>
        <p:spPr>
          <a:xfrm>
            <a:off x="59608" y="4499379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New Vocab?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D71A8-FD27-4BF3-A44A-752AB07F9F5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6871" y="2575561"/>
            <a:ext cx="822586" cy="822586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5B52D95-DDCC-4471-926E-171B8E9EADA8}"/>
              </a:ext>
            </a:extLst>
          </p:cNvPr>
          <p:cNvSpPr/>
          <p:nvPr/>
        </p:nvSpPr>
        <p:spPr>
          <a:xfrm>
            <a:off x="77070" y="3324675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Bug Found?</a:t>
            </a: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E7950BF0-93C6-432A-BC41-3EDF6634FA42}"/>
              </a:ext>
            </a:extLst>
          </p:cNvPr>
          <p:cNvSpPr/>
          <p:nvPr/>
        </p:nvSpPr>
        <p:spPr>
          <a:xfrm>
            <a:off x="809244" y="1331168"/>
            <a:ext cx="523647" cy="604898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A2FB6FF-F96E-4E52-9667-6DE037C50048}"/>
              </a:ext>
            </a:extLst>
          </p:cNvPr>
          <p:cNvSpPr/>
          <p:nvPr/>
        </p:nvSpPr>
        <p:spPr>
          <a:xfrm>
            <a:off x="52623" y="1929230"/>
            <a:ext cx="2131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Changed or Updated Raw Data?</a:t>
            </a:r>
          </a:p>
        </p:txBody>
      </p:sp>
      <p:pic>
        <p:nvPicPr>
          <p:cNvPr id="54" name="Picture 4" descr="Image result for pusheen transparent background">
            <a:extLst>
              <a:ext uri="{FF2B5EF4-FFF2-40B4-BE49-F238E27FC236}">
                <a16:creationId xmlns:a16="http://schemas.microsoft.com/office/drawing/2014/main" id="{C6A4807A-3BA2-411D-B353-B9223E23B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112" y="3600748"/>
            <a:ext cx="1522917" cy="152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53B0802-4AEC-47BD-BF80-B162402990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4869" y="3657645"/>
            <a:ext cx="1466020" cy="1466020"/>
          </a:xfrm>
          <a:prstGeom prst="rect">
            <a:avLst/>
          </a:prstGeom>
        </p:spPr>
      </p:pic>
      <p:sp>
        <p:nvSpPr>
          <p:cNvPr id="56" name="Scroll: Vertical 55">
            <a:extLst>
              <a:ext uri="{FF2B5EF4-FFF2-40B4-BE49-F238E27FC236}">
                <a16:creationId xmlns:a16="http://schemas.microsoft.com/office/drawing/2014/main" id="{39DCBA07-0EEB-46FA-B378-6E7E2561D6A4}"/>
              </a:ext>
            </a:extLst>
          </p:cNvPr>
          <p:cNvSpPr/>
          <p:nvPr/>
        </p:nvSpPr>
        <p:spPr>
          <a:xfrm>
            <a:off x="4700889" y="2321389"/>
            <a:ext cx="675609" cy="762162"/>
          </a:xfrm>
          <a:prstGeom prst="verticalScroll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ETL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0055174-D705-4144-A24F-41A959E5429C}"/>
              </a:ext>
            </a:extLst>
          </p:cNvPr>
          <p:cNvSpPr/>
          <p:nvPr/>
        </p:nvSpPr>
        <p:spPr>
          <a:xfrm>
            <a:off x="5038693" y="4870636"/>
            <a:ext cx="2131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 technical person implements the ETL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ED08640-25B1-44C6-B296-028A26E5CE93}"/>
              </a:ext>
            </a:extLst>
          </p:cNvPr>
          <p:cNvSpPr/>
          <p:nvPr/>
        </p:nvSpPr>
        <p:spPr>
          <a:xfrm>
            <a:off x="2969476" y="4879337"/>
            <a:ext cx="1779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All are involved in quality control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47100BA2-D0F6-419B-BFEE-9FDD19AEC7CD}"/>
              </a:ext>
            </a:extLst>
          </p:cNvPr>
          <p:cNvSpPr/>
          <p:nvPr/>
        </p:nvSpPr>
        <p:spPr>
          <a:xfrm rot="2775711">
            <a:off x="5459164" y="3192862"/>
            <a:ext cx="669579" cy="66420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9C3D346A-5AA9-4B8D-98A4-35C7EB6A40A5}"/>
              </a:ext>
            </a:extLst>
          </p:cNvPr>
          <p:cNvSpPr/>
          <p:nvPr/>
        </p:nvSpPr>
        <p:spPr>
          <a:xfrm rot="10800000">
            <a:off x="4627089" y="4062862"/>
            <a:ext cx="678385" cy="655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EFF063AB-87FC-4204-A6B1-963009939573}"/>
              </a:ext>
            </a:extLst>
          </p:cNvPr>
          <p:cNvSpPr/>
          <p:nvPr/>
        </p:nvSpPr>
        <p:spPr>
          <a:xfrm rot="18993669">
            <a:off x="3918379" y="3006685"/>
            <a:ext cx="678385" cy="655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AF06341-B142-4DF8-AECA-E8557BC3AFA4}"/>
              </a:ext>
            </a:extLst>
          </p:cNvPr>
          <p:cNvSpPr/>
          <p:nvPr/>
        </p:nvSpPr>
        <p:spPr>
          <a:xfrm>
            <a:off x="4158085" y="1606065"/>
            <a:ext cx="1779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ETL Documentation </a:t>
            </a:r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318FB5AD-D156-4E17-865F-6A265499D881}"/>
              </a:ext>
            </a:extLst>
          </p:cNvPr>
          <p:cNvSpPr/>
          <p:nvPr/>
        </p:nvSpPr>
        <p:spPr>
          <a:xfrm>
            <a:off x="2143500" y="1329146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D9361A5A-6DF6-4100-87E7-6DF2175FAA90}"/>
              </a:ext>
            </a:extLst>
          </p:cNvPr>
          <p:cNvSpPr/>
          <p:nvPr/>
        </p:nvSpPr>
        <p:spPr>
          <a:xfrm>
            <a:off x="2143500" y="2627441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0FC45633-CBB3-4852-A0FB-9B27BA9B2E0B}"/>
              </a:ext>
            </a:extLst>
          </p:cNvPr>
          <p:cNvSpPr/>
          <p:nvPr/>
        </p:nvSpPr>
        <p:spPr>
          <a:xfrm>
            <a:off x="2143500" y="5114375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lowchart: Magnetic Disk 65">
            <a:extLst>
              <a:ext uri="{FF2B5EF4-FFF2-40B4-BE49-F238E27FC236}">
                <a16:creationId xmlns:a16="http://schemas.microsoft.com/office/drawing/2014/main" id="{EBEB9D60-424E-4C83-8850-F6541D60CB9E}"/>
              </a:ext>
            </a:extLst>
          </p:cNvPr>
          <p:cNvSpPr/>
          <p:nvPr/>
        </p:nvSpPr>
        <p:spPr>
          <a:xfrm>
            <a:off x="7870040" y="2972739"/>
            <a:ext cx="1012371" cy="912521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D1CBFAA-FB20-4498-84C9-D1FB66457550}"/>
              </a:ext>
            </a:extLst>
          </p:cNvPr>
          <p:cNvSpPr/>
          <p:nvPr/>
        </p:nvSpPr>
        <p:spPr>
          <a:xfrm>
            <a:off x="7308008" y="3956008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Updated CDM</a:t>
            </a: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6F03CDCA-58CD-4DD4-80C8-4831FB3CA572}"/>
              </a:ext>
            </a:extLst>
          </p:cNvPr>
          <p:cNvSpPr/>
          <p:nvPr/>
        </p:nvSpPr>
        <p:spPr>
          <a:xfrm>
            <a:off x="6928927" y="3098048"/>
            <a:ext cx="840143" cy="822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9" name="Picture 6" descr="http://www.ohdsi.org/web/wiki/lib/exe/fetch.php?w=100&amp;tok=44f68f&amp;media=t-ohdsi-logo-only.png">
            <a:extLst>
              <a:ext uri="{FF2B5EF4-FFF2-40B4-BE49-F238E27FC236}">
                <a16:creationId xmlns:a16="http://schemas.microsoft.com/office/drawing/2014/main" id="{C7B0AE73-0DB3-4DB2-AFA6-DD2D69882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96" y="5123665"/>
            <a:ext cx="667512" cy="6675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54D650C0-282C-408F-90FC-0561E732F0A8}"/>
              </a:ext>
            </a:extLst>
          </p:cNvPr>
          <p:cNvSpPr/>
          <p:nvPr/>
        </p:nvSpPr>
        <p:spPr>
          <a:xfrm>
            <a:off x="80019" y="5930022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CDM Update?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7E094D59-3B26-43A8-83A6-2EBE15B61932}"/>
              </a:ext>
            </a:extLst>
          </p:cNvPr>
          <p:cNvSpPr/>
          <p:nvPr/>
        </p:nvSpPr>
        <p:spPr>
          <a:xfrm>
            <a:off x="2143500" y="3711830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B3E97-ABF3-443A-9417-125907C2B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74718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EBB6B9E-1F57-564D-9E49-7D8E16FE4FC3}"/>
              </a:ext>
            </a:extLst>
          </p:cNvPr>
          <p:cNvSpPr/>
          <p:nvPr/>
        </p:nvSpPr>
        <p:spPr>
          <a:xfrm>
            <a:off x="1049641" y="1813526"/>
            <a:ext cx="2571750" cy="16573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C62ACD-494C-FA43-BA9F-216A76EC0F3C}"/>
              </a:ext>
            </a:extLst>
          </p:cNvPr>
          <p:cNvSpPr/>
          <p:nvPr/>
        </p:nvSpPr>
        <p:spPr>
          <a:xfrm>
            <a:off x="3932111" y="3613750"/>
            <a:ext cx="4372748" cy="16573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57D05A-BCEF-0844-91FF-654BC151FED3}"/>
              </a:ext>
            </a:extLst>
          </p:cNvPr>
          <p:cNvSpPr/>
          <p:nvPr/>
        </p:nvSpPr>
        <p:spPr>
          <a:xfrm>
            <a:off x="1051185" y="3613750"/>
            <a:ext cx="2571750" cy="16573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DA0266-B64D-CF4D-9551-6C4B860D1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928E7-5D6B-E74F-AC83-9CAC67080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123" y="3899500"/>
            <a:ext cx="2047875" cy="12287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701F81-382B-2F45-B63B-BDBBA19FC5C2}"/>
              </a:ext>
            </a:extLst>
          </p:cNvPr>
          <p:cNvSpPr txBox="1"/>
          <p:nvPr/>
        </p:nvSpPr>
        <p:spPr>
          <a:xfrm>
            <a:off x="4032510" y="3895030"/>
            <a:ext cx="4171950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/>
              <a:t>We like to thank Amazon Web Services for their valuable technical support and resources</a:t>
            </a:r>
          </a:p>
          <a:p>
            <a:endParaRPr lang="en-US" sz="13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76A3347-87D6-1248-A51D-0A58EC42E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07" y="2354037"/>
            <a:ext cx="2497418" cy="57632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1EFC273-C010-B640-B83D-7EC61D7732DE}"/>
              </a:ext>
            </a:extLst>
          </p:cNvPr>
          <p:cNvSpPr/>
          <p:nvPr/>
        </p:nvSpPr>
        <p:spPr>
          <a:xfrm>
            <a:off x="3926576" y="1804258"/>
            <a:ext cx="4372748" cy="16573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8D0434-531B-B748-8EE8-8A0E008A8DA9}"/>
              </a:ext>
            </a:extLst>
          </p:cNvPr>
          <p:cNvSpPr txBox="1"/>
          <p:nvPr/>
        </p:nvSpPr>
        <p:spPr>
          <a:xfrm>
            <a:off x="4032510" y="1961245"/>
            <a:ext cx="41719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/>
              <a:t>This tutorial would not have been possible without the contribution of many collaborators in the OHDSI Community</a:t>
            </a:r>
          </a:p>
        </p:txBody>
      </p:sp>
    </p:spTree>
    <p:extLst>
      <p:ext uri="{BB962C8B-B14F-4D97-AF65-F5344CB8AC3E}">
        <p14:creationId xmlns:p14="http://schemas.microsoft.com/office/powerpoint/2010/main" val="397035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OHDSI’s Mission &amp;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4000" dirty="0"/>
              <a:t>To improve health by empowering a community to collaboratively generate the evidence that promotes better health decisions and better care.</a:t>
            </a:r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/>
              <a:t>A world in which observational research produces a comprehensive understanding of health and disease.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kern="1200" dirty="0"/>
              <a:t>Join us on the journey</a:t>
            </a:r>
            <a:r>
              <a:rPr lang="en-US" sz="400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444583ED-F364-40B3-B25B-483B5033DFA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09800" y="5869259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http://ohdsi.org</a:t>
            </a:r>
            <a:endParaRPr lang="en-US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219200" y="4953000"/>
            <a:ext cx="7543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95536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2E75B-9D84-4FFE-A7F0-CC7C6A90E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1D0CA-E875-4CF2-95FA-4D5F12AA0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4856" y="1219200"/>
            <a:ext cx="6291943" cy="4906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Anthony Molinaro who wrote the Synthea CDM Builder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James Wiggins who helps us prepare an AWS instance for use today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Pusheen the Cat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http://pusheen.com/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3AD27-8B3E-49C5-9507-AE7287A573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160</a:t>
            </a:fld>
            <a:endParaRPr lang="en-US" dirty="0"/>
          </a:p>
        </p:txBody>
      </p:sp>
      <p:pic>
        <p:nvPicPr>
          <p:cNvPr id="1026" name="Picture 2" descr="https://avatars0.githubusercontent.com/u/31700317?s=400&amp;v=4">
            <a:extLst>
              <a:ext uri="{FF2B5EF4-FFF2-40B4-BE49-F238E27FC236}">
                <a16:creationId xmlns:a16="http://schemas.microsoft.com/office/drawing/2014/main" id="{E8EC0FB3-DC93-4F1A-9E00-461391082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1480457" cy="148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ohdsi.org/wp-content/uploads/2018/10/James_Wiggins_photo.jpg">
            <a:extLst>
              <a:ext uri="{FF2B5EF4-FFF2-40B4-BE49-F238E27FC236}">
                <a16:creationId xmlns:a16="http://schemas.microsoft.com/office/drawing/2014/main" id="{83DB01C5-6CDE-41A1-B806-B682714DD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90" y="2751166"/>
            <a:ext cx="113347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Pusheen">
            <a:extLst>
              <a:ext uri="{FF2B5EF4-FFF2-40B4-BE49-F238E27FC236}">
                <a16:creationId xmlns:a16="http://schemas.microsoft.com/office/drawing/2014/main" id="{570C0D0A-42D9-4A9A-92B3-9173F056C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6" y="432667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66006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630A6-39F3-44A6-B362-107D6A485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4B5E7-898A-4979-A101-5F1A5127B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57CFA-2E03-4FBF-AA66-CD96FAB917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161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36AD57-42FD-4C95-B4C3-201EEF69BCD2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A89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6" name="Picture 4" descr="https://www.ohdsi.org/wp-content/uploads/2019/05/2019-OHDSI-Symposium-Poster.png">
            <a:extLst>
              <a:ext uri="{FF2B5EF4-FFF2-40B4-BE49-F238E27FC236}">
                <a16:creationId xmlns:a16="http://schemas.microsoft.com/office/drawing/2014/main" id="{466B8F8C-CEDB-4B4D-871E-634DEBEA7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888" y="0"/>
            <a:ext cx="4848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174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None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What's the adherence to my drug in the data assets I own?"</a:t>
            </a: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Current solution:</a:t>
            </a:r>
          </a:p>
        </p:txBody>
      </p:sp>
      <p:pic>
        <p:nvPicPr>
          <p:cNvPr id="1563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8959" y="1558781"/>
            <a:ext cx="1847850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5203"/>
            <a:ext cx="8342607" cy="849228"/>
          </a:xfrm>
        </p:spPr>
        <p:txBody>
          <a:bodyPr/>
          <a:lstStyle/>
          <a:p>
            <a:r>
              <a:rPr lang="de-DE" sz="3200" dirty="0"/>
              <a:t>Current  Approach: “One Study – One Script“</a:t>
            </a:r>
            <a:endParaRPr lang="en-US" sz="32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3766125" y="1558781"/>
            <a:ext cx="5033682" cy="2742288"/>
            <a:chOff x="3939989" y="3859306"/>
            <a:chExt cx="5033682" cy="2742288"/>
          </a:xfrm>
        </p:grpSpPr>
        <p:pic>
          <p:nvPicPr>
            <p:cNvPr id="155955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39989" y="3859306"/>
              <a:ext cx="5033682" cy="2730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7402153" y="5242863"/>
              <a:ext cx="54213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Japan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62501" y="4294096"/>
              <a:ext cx="110318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North America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287985" y="4401672"/>
              <a:ext cx="11063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Southeast Asia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841819" y="4271685"/>
              <a:ext cx="53572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China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492462" y="5338483"/>
              <a:ext cx="63190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Europe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24201" y="6161278"/>
              <a:ext cx="91242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Switzerland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80884" y="6161278"/>
              <a:ext cx="46679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Italy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257907" y="5338481"/>
              <a:ext cx="49244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India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335123" y="6315166"/>
              <a:ext cx="102816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Soouth Africa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24435" y="6324595"/>
              <a:ext cx="5228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Israel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85976" y="5342964"/>
              <a:ext cx="36420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UK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" name="Oval 22"/>
          <p:cNvSpPr/>
          <p:nvPr/>
        </p:nvSpPr>
        <p:spPr>
          <a:xfrm>
            <a:off x="587189" y="2904563"/>
            <a:ext cx="690283" cy="672354"/>
          </a:xfrm>
          <a:prstGeom prst="ellipse">
            <a:avLst/>
          </a:prstGeom>
          <a:noFill/>
          <a:ln w="2222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59556" name="Picture 4" descr="http://www.legalleadersblog.com/files/2014/09/complex-wirin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0951" y="4748506"/>
            <a:ext cx="2614306" cy="1968389"/>
          </a:xfrm>
          <a:prstGeom prst="rect">
            <a:avLst/>
          </a:prstGeom>
          <a:noFill/>
        </p:spPr>
      </p:pic>
      <p:cxnSp>
        <p:nvCxnSpPr>
          <p:cNvPr id="29" name="Straight Connector 28"/>
          <p:cNvCxnSpPr/>
          <p:nvPr/>
        </p:nvCxnSpPr>
        <p:spPr>
          <a:xfrm>
            <a:off x="161365" y="4356788"/>
            <a:ext cx="8464578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375212" y="5553635"/>
            <a:ext cx="1371600" cy="0"/>
          </a:xfrm>
          <a:prstGeom prst="straightConnector1">
            <a:avLst/>
          </a:prstGeom>
          <a:ln w="47625" cmpd="sng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5955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22559" y="4829188"/>
            <a:ext cx="201930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Line Callout 1 32"/>
          <p:cNvSpPr/>
          <p:nvPr/>
        </p:nvSpPr>
        <p:spPr>
          <a:xfrm>
            <a:off x="1986632" y="1381065"/>
            <a:ext cx="2104105" cy="612506"/>
          </a:xfrm>
          <a:prstGeom prst="borderCallout1">
            <a:avLst>
              <a:gd name="adj1" fmla="val 18750"/>
              <a:gd name="adj2" fmla="val -8333"/>
              <a:gd name="adj3" fmla="val 53502"/>
              <a:gd name="adj4" fmla="val -20648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Analytical method: Adherence to Drug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Line Callout 1 33"/>
          <p:cNvSpPr/>
          <p:nvPr/>
        </p:nvSpPr>
        <p:spPr>
          <a:xfrm>
            <a:off x="1986632" y="3390552"/>
            <a:ext cx="1456765" cy="624089"/>
          </a:xfrm>
          <a:prstGeom prst="borderCallout1">
            <a:avLst>
              <a:gd name="adj1" fmla="val 18750"/>
              <a:gd name="adj2" fmla="val -8333"/>
              <a:gd name="adj3" fmla="val -14625"/>
              <a:gd name="adj4" fmla="val -49411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to data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3510632" y="3219337"/>
            <a:ext cx="764824" cy="357581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Line Callout 1 36"/>
          <p:cNvSpPr/>
          <p:nvPr/>
        </p:nvSpPr>
        <p:spPr>
          <a:xfrm>
            <a:off x="2646947" y="4596063"/>
            <a:ext cx="2053275" cy="661735"/>
          </a:xfrm>
          <a:prstGeom prst="borderCallout1">
            <a:avLst>
              <a:gd name="adj1" fmla="val 113555"/>
              <a:gd name="adj2" fmla="val 30436"/>
              <a:gd name="adj3" fmla="val 206760"/>
              <a:gd name="adj4" fmla="val 2467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SAS or R script for each study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Line Callout 1 27"/>
          <p:cNvSpPr/>
          <p:nvPr/>
        </p:nvSpPr>
        <p:spPr>
          <a:xfrm>
            <a:off x="7137923" y="4436460"/>
            <a:ext cx="1868195" cy="1812131"/>
          </a:xfrm>
          <a:prstGeom prst="borderCallout1">
            <a:avLst>
              <a:gd name="adj1" fmla="val 80248"/>
              <a:gd name="adj2" fmla="val -5553"/>
              <a:gd name="adj3" fmla="val 120895"/>
              <a:gd name="adj4" fmla="val -38011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scalable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transparent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Expensive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Slow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Prohibitive to non-expert routine use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10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3" grpId="0" animBg="1"/>
      <p:bldP spid="34" grpId="0" animBg="1"/>
      <p:bldP spid="37" grpId="0" animBg="1"/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365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833" y="1786392"/>
            <a:ext cx="2914210" cy="2548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Solution: Data Standardization Enables Systematic Research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1510748" y="5466575"/>
            <a:ext cx="7404652" cy="927100"/>
          </a:xfrm>
          <a:prstGeom prst="rect">
            <a:avLst/>
          </a:prstGeom>
        </p:spPr>
        <p:txBody>
          <a:bodyPr numCol="2">
            <a:noAutofit/>
          </a:bodyPr>
          <a:lstStyle/>
          <a:p>
            <a:pPr marL="308980" indent="-316531">
              <a:buClr>
                <a:srgbClr val="23A3FF"/>
              </a:buClr>
              <a:buNone/>
            </a:pPr>
            <a:r>
              <a:rPr lang="de-DE" dirty="0"/>
              <a:t>OHDSI Tools</a:t>
            </a:r>
            <a:r>
              <a:rPr lang="en-US" dirty="0"/>
              <a:t>	OMOP CDM</a:t>
            </a:r>
          </a:p>
        </p:txBody>
      </p:sp>
      <p:grpSp>
        <p:nvGrpSpPr>
          <p:cNvPr id="2" name="Group 27"/>
          <p:cNvGrpSpPr/>
          <p:nvPr/>
        </p:nvGrpSpPr>
        <p:grpSpPr>
          <a:xfrm>
            <a:off x="5469396" y="1970551"/>
            <a:ext cx="3027456" cy="2162568"/>
            <a:chOff x="5127838" y="1849014"/>
            <a:chExt cx="3279745" cy="2342783"/>
          </a:xfrm>
        </p:grpSpPr>
        <p:sp>
          <p:nvSpPr>
            <p:cNvPr id="13" name="TextBox 12"/>
            <p:cNvSpPr txBox="1"/>
            <p:nvPr/>
          </p:nvSpPr>
          <p:spPr>
            <a:xfrm>
              <a:off x="5371538" y="2249065"/>
              <a:ext cx="3036045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North America Southeast Asia         China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71537" y="3024512"/>
              <a:ext cx="2981694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Europe        UK             Japan          India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27838" y="3907066"/>
              <a:ext cx="3279744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 Africa     Switzerland       Italy         Israel</a:t>
              </a:r>
            </a:p>
          </p:txBody>
        </p:sp>
        <p:pic>
          <p:nvPicPr>
            <p:cNvPr id="156057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7714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7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436533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3764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1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685430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2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7153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46985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4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35052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5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5793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6" name="Picture 1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297706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8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94444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9" name="Picture 1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63535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1" name="Line Callout 1 20"/>
          <p:cNvSpPr/>
          <p:nvPr/>
        </p:nvSpPr>
        <p:spPr>
          <a:xfrm>
            <a:off x="2529880" y="1479219"/>
            <a:ext cx="1032319" cy="269934"/>
          </a:xfrm>
          <a:prstGeom prst="borderCallout1">
            <a:avLst>
              <a:gd name="adj1" fmla="val 113556"/>
              <a:gd name="adj2" fmla="val 26744"/>
              <a:gd name="adj3" fmla="val 200421"/>
              <a:gd name="adj4" fmla="val 46249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Mortality</a:t>
            </a:r>
          </a:p>
        </p:txBody>
      </p:sp>
      <p:sp>
        <p:nvSpPr>
          <p:cNvPr id="25" name="Line Callout 1 24"/>
          <p:cNvSpPr/>
          <p:nvPr/>
        </p:nvSpPr>
        <p:spPr>
          <a:xfrm>
            <a:off x="970021" y="1516456"/>
            <a:ext cx="1177135" cy="269935"/>
          </a:xfrm>
          <a:prstGeom prst="borderCallout1">
            <a:avLst>
              <a:gd name="adj1" fmla="val 113556"/>
              <a:gd name="adj2" fmla="val 26744"/>
              <a:gd name="adj3" fmla="val 172831"/>
              <a:gd name="adj4" fmla="val 16128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Adherence</a:t>
            </a:r>
          </a:p>
        </p:txBody>
      </p:sp>
      <p:sp>
        <p:nvSpPr>
          <p:cNvPr id="26" name="Line Callout 1 25"/>
          <p:cNvSpPr/>
          <p:nvPr/>
        </p:nvSpPr>
        <p:spPr>
          <a:xfrm>
            <a:off x="3562200" y="4334402"/>
            <a:ext cx="1001289" cy="513316"/>
          </a:xfrm>
          <a:prstGeom prst="borderCallout1">
            <a:avLst>
              <a:gd name="adj1" fmla="val -12187"/>
              <a:gd name="adj2" fmla="val 11868"/>
              <a:gd name="adj3" fmla="val -34653"/>
              <a:gd name="adj4" fmla="val 436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Safety Signals</a:t>
            </a:r>
          </a:p>
        </p:txBody>
      </p:sp>
      <p:sp>
        <p:nvSpPr>
          <p:cNvPr id="27" name="Line Callout 1 26"/>
          <p:cNvSpPr/>
          <p:nvPr/>
        </p:nvSpPr>
        <p:spPr>
          <a:xfrm>
            <a:off x="3874587" y="1418726"/>
            <a:ext cx="1886207" cy="269935"/>
          </a:xfrm>
          <a:prstGeom prst="borderCallout1">
            <a:avLst>
              <a:gd name="adj1" fmla="val 108958"/>
              <a:gd name="adj2" fmla="val 56455"/>
              <a:gd name="adj3" fmla="val 246405"/>
              <a:gd name="adj4" fmla="val 4279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of Business</a:t>
            </a:r>
          </a:p>
        </p:txBody>
      </p:sp>
      <p:sp>
        <p:nvSpPr>
          <p:cNvPr id="68" name="Line Callout 1 67"/>
          <p:cNvSpPr/>
          <p:nvPr/>
        </p:nvSpPr>
        <p:spPr>
          <a:xfrm>
            <a:off x="7157492" y="4334402"/>
            <a:ext cx="1339359" cy="513316"/>
          </a:xfrm>
          <a:prstGeom prst="borderCallout1">
            <a:avLst>
              <a:gd name="adj1" fmla="val -12187"/>
              <a:gd name="adj2" fmla="val 11868"/>
              <a:gd name="adj3" fmla="val -34653"/>
              <a:gd name="adj4" fmla="val 436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Standardized data</a:t>
            </a:r>
          </a:p>
        </p:txBody>
      </p:sp>
      <p:pic>
        <p:nvPicPr>
          <p:cNvPr id="15626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9989" y="1970554"/>
            <a:ext cx="1320347" cy="134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789" y="3344957"/>
            <a:ext cx="1381072" cy="1034471"/>
          </a:xfrm>
          <a:prstGeom prst="rect">
            <a:avLst/>
          </a:prstGeom>
        </p:spPr>
      </p:pic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BBE69D18-AE73-48C8-85CE-19A1B77D121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18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983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1" grpId="0" animBg="1"/>
      <p:bldP spid="25" grpId="0" animBg="1"/>
      <p:bldP spid="26" grpId="0" animBg="1"/>
      <p:bldP spid="27" grpId="0" animBg="1"/>
      <p:bldP spid="6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/>
              <a:t>CDM Version 6 Key Domains</a:t>
            </a:r>
            <a:endParaRPr lang="en-US" sz="40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0" y="102870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6887601" y="2241216"/>
            <a:ext cx="2193701" cy="4538848"/>
          </a:xfrm>
          <a:prstGeom prst="rect">
            <a:avLst/>
          </a:prstGeom>
          <a:solidFill>
            <a:schemeClr val="accent6">
              <a:alpha val="24710"/>
            </a:schemeClr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7125669" y="2934724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7125669" y="44631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Concept_relationship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7125669" y="560550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Concept_ancestor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7125669" y="3315499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Vocabulary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7125669" y="59862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Source_to_concept_map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7125669" y="48439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Relationship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7125669" y="522473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Concept_synonym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7125669" y="63670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Drug_strength</a:t>
            </a:r>
          </a:p>
        </p:txBody>
      </p:sp>
      <p:sp>
        <p:nvSpPr>
          <p:cNvPr id="284" name="Shape 284"/>
          <p:cNvSpPr txBox="1"/>
          <p:nvPr/>
        </p:nvSpPr>
        <p:spPr>
          <a:xfrm rot="5400000">
            <a:off x="7677911" y="1475914"/>
            <a:ext cx="594923" cy="2193701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vocabularies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7125669" y="3696274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Domain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7125669" y="4079729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Concept_class</a:t>
            </a:r>
          </a:p>
        </p:txBody>
      </p:sp>
      <p:sp>
        <p:nvSpPr>
          <p:cNvPr id="288" name="Shape 288"/>
          <p:cNvSpPr/>
          <p:nvPr/>
        </p:nvSpPr>
        <p:spPr>
          <a:xfrm>
            <a:off x="4206966" y="3053993"/>
            <a:ext cx="2617937" cy="2493148"/>
          </a:xfrm>
          <a:prstGeom prst="rect">
            <a:avLst/>
          </a:prstGeom>
          <a:solidFill>
            <a:schemeClr val="accent4">
              <a:alpha val="24710"/>
            </a:schemeClr>
          </a:solidFill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4923385" y="4215093"/>
            <a:ext cx="12471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Dose_era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4924586" y="354562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Condition_era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4924094" y="387210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8EE839-070D-46FF-B41E-810F24A15FA3}"/>
              </a:ext>
            </a:extLst>
          </p:cNvPr>
          <p:cNvSpPr/>
          <p:nvPr/>
        </p:nvSpPr>
        <p:spPr>
          <a:xfrm>
            <a:off x="4633733" y="4569328"/>
            <a:ext cx="1815989" cy="9226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Results Schema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4855039" y="5197238"/>
            <a:ext cx="1422070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Cohort_definition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4855038" y="4923467"/>
            <a:ext cx="1422069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</a:t>
            </a:r>
          </a:p>
        </p:txBody>
      </p:sp>
      <p:sp>
        <p:nvSpPr>
          <p:cNvPr id="294" name="Shape 294"/>
          <p:cNvSpPr txBox="1"/>
          <p:nvPr/>
        </p:nvSpPr>
        <p:spPr>
          <a:xfrm rot="5400000">
            <a:off x="5226105" y="2024194"/>
            <a:ext cx="549833" cy="244812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derived elements</a:t>
            </a:r>
          </a:p>
        </p:txBody>
      </p:sp>
      <p:sp>
        <p:nvSpPr>
          <p:cNvPr id="295" name="Shape 295"/>
          <p:cNvSpPr/>
          <p:nvPr/>
        </p:nvSpPr>
        <p:spPr>
          <a:xfrm>
            <a:off x="4206966" y="1044582"/>
            <a:ext cx="2617488" cy="1943582"/>
          </a:xfrm>
          <a:prstGeom prst="rect">
            <a:avLst/>
          </a:prstGeom>
          <a:solidFill>
            <a:schemeClr val="accent2">
              <a:alpha val="24710"/>
            </a:schemeClr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4206966" y="5637207"/>
            <a:ext cx="2617937" cy="1142858"/>
          </a:xfrm>
          <a:prstGeom prst="rect">
            <a:avLst/>
          </a:prstGeom>
          <a:solidFill>
            <a:srgbClr val="92D050">
              <a:alpha val="24710"/>
            </a:srgbClr>
          </a:solidFill>
          <a:ln w="2540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76200" y="1055466"/>
            <a:ext cx="4060329" cy="5724599"/>
          </a:xfrm>
          <a:prstGeom prst="rect">
            <a:avLst/>
          </a:prstGeom>
          <a:solidFill>
            <a:schemeClr val="accent1">
              <a:alpha val="24710"/>
            </a:schemeClr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 txBox="1"/>
          <p:nvPr/>
        </p:nvSpPr>
        <p:spPr>
          <a:xfrm rot="-5400000">
            <a:off x="-2589328" y="3701052"/>
            <a:ext cx="5724600" cy="43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clinical data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1774010" y="2871835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Drug_exposure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1770095" y="248532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Condition_occurrence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773898" y="3261049"/>
            <a:ext cx="1832700" cy="2741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Procedure</a:t>
            </a:r>
            <a:r>
              <a:rPr lang="en-US" sz="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_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occurrence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1175617" y="1738878"/>
            <a:ext cx="1832700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Visit_occurrence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1779138" y="405020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Measurement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524000" y="1363979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Observation_period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704900" y="6441861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Payer_plan_period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4884578" y="2639886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Provider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4941260" y="1529214"/>
            <a:ext cx="1190228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4704900" y="6107035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Cost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1773898" y="3660987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Device_exposure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782954" y="5649702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</a:t>
            </a:r>
          </a:p>
        </p:txBody>
      </p:sp>
      <p:cxnSp>
        <p:nvCxnSpPr>
          <p:cNvPr id="328" name="Shape 328"/>
          <p:cNvCxnSpPr>
            <a:cxnSpLocks/>
            <a:stCxn id="302" idx="1"/>
            <a:endCxn id="301" idx="1"/>
          </p:cNvCxnSpPr>
          <p:nvPr/>
        </p:nvCxnSpPr>
        <p:spPr>
          <a:xfrm rot="10800000" flipH="1" flipV="1">
            <a:off x="1175616" y="1877975"/>
            <a:ext cx="598281" cy="1520174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hape 329"/>
          <p:cNvCxnSpPr>
            <a:cxnSpLocks/>
            <a:stCxn id="302" idx="1"/>
            <a:endCxn id="299" idx="1"/>
          </p:cNvCxnSpPr>
          <p:nvPr/>
        </p:nvCxnSpPr>
        <p:spPr>
          <a:xfrm rot="10800000" flipH="1" flipV="1">
            <a:off x="1175616" y="1877975"/>
            <a:ext cx="598393" cy="1130960"/>
          </a:xfrm>
          <a:prstGeom prst="curvedConnector3">
            <a:avLst>
              <a:gd name="adj1" fmla="val -38202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hape 330"/>
          <p:cNvCxnSpPr>
            <a:cxnSpLocks/>
            <a:stCxn id="302" idx="1"/>
            <a:endCxn id="321" idx="1"/>
          </p:cNvCxnSpPr>
          <p:nvPr/>
        </p:nvCxnSpPr>
        <p:spPr>
          <a:xfrm rot="10800000" flipH="1" flipV="1">
            <a:off x="1175616" y="1877975"/>
            <a:ext cx="598281" cy="1920112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hape 331"/>
          <p:cNvCxnSpPr>
            <a:cxnSpLocks/>
            <a:stCxn id="302" idx="1"/>
            <a:endCxn id="300" idx="1"/>
          </p:cNvCxnSpPr>
          <p:nvPr/>
        </p:nvCxnSpPr>
        <p:spPr>
          <a:xfrm rot="10800000" flipH="1" flipV="1">
            <a:off x="1175617" y="1877974"/>
            <a:ext cx="594478" cy="744449"/>
          </a:xfrm>
          <a:prstGeom prst="curvedConnector3">
            <a:avLst>
              <a:gd name="adj1" fmla="val -38454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hape 332"/>
          <p:cNvCxnSpPr>
            <a:cxnSpLocks/>
            <a:stCxn id="302" idx="1"/>
            <a:endCxn id="322" idx="1"/>
          </p:cNvCxnSpPr>
          <p:nvPr/>
        </p:nvCxnSpPr>
        <p:spPr>
          <a:xfrm rot="10800000" flipH="1" flipV="1">
            <a:off x="1175616" y="1877974"/>
            <a:ext cx="607337" cy="3908827"/>
          </a:xfrm>
          <a:prstGeom prst="curvedConnector3">
            <a:avLst>
              <a:gd name="adj1" fmla="val -3764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hape 333"/>
          <p:cNvCxnSpPr>
            <a:cxnSpLocks/>
            <a:stCxn id="302" idx="1"/>
            <a:endCxn id="303" idx="1"/>
          </p:cNvCxnSpPr>
          <p:nvPr/>
        </p:nvCxnSpPr>
        <p:spPr>
          <a:xfrm rot="10800000" flipH="1" flipV="1">
            <a:off x="1175616" y="1877975"/>
            <a:ext cx="603521" cy="2309326"/>
          </a:xfrm>
          <a:prstGeom prst="curvedConnector3">
            <a:avLst>
              <a:gd name="adj1" fmla="val -3787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Shape 335"/>
          <p:cNvSpPr txBox="1"/>
          <p:nvPr/>
        </p:nvSpPr>
        <p:spPr>
          <a:xfrm>
            <a:off x="1785595" y="445175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</a:t>
            </a:r>
          </a:p>
        </p:txBody>
      </p:sp>
      <p:cxnSp>
        <p:nvCxnSpPr>
          <p:cNvPr id="336" name="Shape 336"/>
          <p:cNvCxnSpPr>
            <a:cxnSpLocks/>
            <a:stCxn id="302" idx="1"/>
            <a:endCxn id="335" idx="1"/>
          </p:cNvCxnSpPr>
          <p:nvPr/>
        </p:nvCxnSpPr>
        <p:spPr>
          <a:xfrm rot="10800000" flipH="1" flipV="1">
            <a:off x="1175617" y="1877975"/>
            <a:ext cx="609978" cy="2710876"/>
          </a:xfrm>
          <a:prstGeom prst="curvedConnector3">
            <a:avLst>
              <a:gd name="adj1" fmla="val -37477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Shape 338"/>
          <p:cNvSpPr txBox="1"/>
          <p:nvPr/>
        </p:nvSpPr>
        <p:spPr>
          <a:xfrm>
            <a:off x="4283839" y="994424"/>
            <a:ext cx="2448125" cy="2819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system data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1793928" y="6431400"/>
            <a:ext cx="1832699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Fact_relationship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1787179" y="603624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Specimen</a:t>
            </a:r>
          </a:p>
        </p:txBody>
      </p:sp>
      <p:sp>
        <p:nvSpPr>
          <p:cNvPr id="345" name="Shape 345"/>
          <p:cNvSpPr txBox="1"/>
          <p:nvPr/>
        </p:nvSpPr>
        <p:spPr>
          <a:xfrm rot="5400000">
            <a:off x="5267239" y="4468250"/>
            <a:ext cx="488445" cy="260899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economics</a:t>
            </a:r>
          </a:p>
        </p:txBody>
      </p:sp>
      <p:cxnSp>
        <p:nvCxnSpPr>
          <p:cNvPr id="131" name="Shape 313">
            <a:extLst>
              <a:ext uri="{FF2B5EF4-FFF2-40B4-BE49-F238E27FC236}">
                <a16:creationId xmlns:a16="http://schemas.microsoft.com/office/drawing/2014/main" id="{464924C2-7871-4BF3-B413-B2C800F515E2}"/>
              </a:ext>
            </a:extLst>
          </p:cNvPr>
          <p:cNvCxnSpPr>
            <a:cxnSpLocks/>
            <a:stCxn id="335" idx="2"/>
            <a:endCxn id="122" idx="1"/>
          </p:cNvCxnSpPr>
          <p:nvPr/>
        </p:nvCxnSpPr>
        <p:spPr>
          <a:xfrm rot="16200000" flipH="1">
            <a:off x="2675782" y="4752114"/>
            <a:ext cx="243048" cy="190722"/>
          </a:xfrm>
          <a:prstGeom prst="bent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961A055-4DD3-4F74-861A-492D997B2474}"/>
              </a:ext>
            </a:extLst>
          </p:cNvPr>
          <p:cNvGrpSpPr/>
          <p:nvPr/>
        </p:nvGrpSpPr>
        <p:grpSpPr>
          <a:xfrm>
            <a:off x="6866111" y="1024686"/>
            <a:ext cx="2212796" cy="1144041"/>
            <a:chOff x="6758185" y="1037134"/>
            <a:chExt cx="2301628" cy="1000530"/>
          </a:xfrm>
        </p:grpSpPr>
        <p:sp>
          <p:nvSpPr>
            <p:cNvPr id="342" name="Shape 342"/>
            <p:cNvSpPr/>
            <p:nvPr/>
          </p:nvSpPr>
          <p:spPr>
            <a:xfrm>
              <a:off x="6773813" y="1055466"/>
              <a:ext cx="2286000" cy="982198"/>
            </a:xfrm>
            <a:prstGeom prst="rect">
              <a:avLst/>
            </a:prstGeom>
            <a:solidFill>
              <a:srgbClr val="00B0F0">
                <a:alpha val="24710"/>
              </a:srgbClr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Shape 343"/>
            <p:cNvSpPr txBox="1"/>
            <p:nvPr/>
          </p:nvSpPr>
          <p:spPr>
            <a:xfrm>
              <a:off x="7039371" y="13396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CDM_source</a:t>
              </a:r>
            </a:p>
          </p:txBody>
        </p:sp>
        <p:sp>
          <p:nvSpPr>
            <p:cNvPr id="344" name="Shape 344"/>
            <p:cNvSpPr txBox="1"/>
            <p:nvPr/>
          </p:nvSpPr>
          <p:spPr>
            <a:xfrm>
              <a:off x="6758185" y="1037134"/>
              <a:ext cx="2286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6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Standardized metadata</a:t>
              </a:r>
            </a:p>
          </p:txBody>
        </p:sp>
        <p:sp>
          <p:nvSpPr>
            <p:cNvPr id="88" name="Shape 343">
              <a:extLst>
                <a:ext uri="{FF2B5EF4-FFF2-40B4-BE49-F238E27FC236}">
                  <a16:creationId xmlns:a16="http://schemas.microsoft.com/office/drawing/2014/main" id="{62B84AF8-E476-4281-98AB-01FFF19D4279}"/>
                </a:ext>
              </a:extLst>
            </p:cNvPr>
            <p:cNvSpPr txBox="1"/>
            <p:nvPr/>
          </p:nvSpPr>
          <p:spPr>
            <a:xfrm>
              <a:off x="7042426" y="16799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Metadata</a:t>
              </a:r>
            </a:p>
          </p:txBody>
        </p:sp>
      </p:grpSp>
      <p:cxnSp>
        <p:nvCxnSpPr>
          <p:cNvPr id="271" name="Connector: Elbow 270">
            <a:extLst>
              <a:ext uri="{FF2B5EF4-FFF2-40B4-BE49-F238E27FC236}">
                <a16:creationId xmlns:a16="http://schemas.microsoft.com/office/drawing/2014/main" id="{C1C10BF6-C125-4BDC-BEDF-993802209817}"/>
              </a:ext>
            </a:extLst>
          </p:cNvPr>
          <p:cNvCxnSpPr>
            <a:cxnSpLocks/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Shape 346"/>
          <p:cNvSpPr txBox="1"/>
          <p:nvPr/>
        </p:nvSpPr>
        <p:spPr>
          <a:xfrm>
            <a:off x="147600" y="1122388"/>
            <a:ext cx="12954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</a:p>
        </p:txBody>
      </p:sp>
      <p:sp>
        <p:nvSpPr>
          <p:cNvPr id="384" name="Shape 321">
            <a:extLst>
              <a:ext uri="{FF2B5EF4-FFF2-40B4-BE49-F238E27FC236}">
                <a16:creationId xmlns:a16="http://schemas.microsoft.com/office/drawing/2014/main" id="{B0656666-3BCF-445E-9D9B-45919A81946E}"/>
              </a:ext>
            </a:extLst>
          </p:cNvPr>
          <p:cNvSpPr txBox="1"/>
          <p:nvPr/>
        </p:nvSpPr>
        <p:spPr>
          <a:xfrm>
            <a:off x="1784601" y="526121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Survey_conduct</a:t>
            </a:r>
          </a:p>
        </p:txBody>
      </p:sp>
      <p:cxnSp>
        <p:nvCxnSpPr>
          <p:cNvPr id="385" name="Shape 331">
            <a:extLst>
              <a:ext uri="{FF2B5EF4-FFF2-40B4-BE49-F238E27FC236}">
                <a16:creationId xmlns:a16="http://schemas.microsoft.com/office/drawing/2014/main" id="{AA25D269-D3F4-42C6-91D0-77DE2514DC39}"/>
              </a:ext>
            </a:extLst>
          </p:cNvPr>
          <p:cNvCxnSpPr>
            <a:cxnSpLocks/>
            <a:stCxn id="302" idx="1"/>
            <a:endCxn id="384" idx="1"/>
          </p:cNvCxnSpPr>
          <p:nvPr/>
        </p:nvCxnSpPr>
        <p:spPr>
          <a:xfrm rot="10800000" flipH="1" flipV="1">
            <a:off x="1175617" y="1877974"/>
            <a:ext cx="608984" cy="3520339"/>
          </a:xfrm>
          <a:prstGeom prst="curvedConnector3">
            <a:avLst>
              <a:gd name="adj1" fmla="val -3753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" name="Shape 308">
            <a:extLst>
              <a:ext uri="{FF2B5EF4-FFF2-40B4-BE49-F238E27FC236}">
                <a16:creationId xmlns:a16="http://schemas.microsoft.com/office/drawing/2014/main" id="{7A88CEA1-968C-421C-9C7D-0626A55290E2}"/>
              </a:ext>
            </a:extLst>
          </p:cNvPr>
          <p:cNvSpPr txBox="1"/>
          <p:nvPr/>
        </p:nvSpPr>
        <p:spPr>
          <a:xfrm>
            <a:off x="4948211" y="1914349"/>
            <a:ext cx="1183277" cy="23052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Location_history</a:t>
            </a:r>
          </a:p>
        </p:txBody>
      </p:sp>
      <p:cxnSp>
        <p:nvCxnSpPr>
          <p:cNvPr id="421" name="Shape 334">
            <a:extLst>
              <a:ext uri="{FF2B5EF4-FFF2-40B4-BE49-F238E27FC236}">
                <a16:creationId xmlns:a16="http://schemas.microsoft.com/office/drawing/2014/main" id="{5F3F3AC9-EA73-44F1-8366-DBF06714D03D}"/>
              </a:ext>
            </a:extLst>
          </p:cNvPr>
          <p:cNvCxnSpPr>
            <a:cxnSpLocks/>
            <a:stCxn id="308" idx="2"/>
            <a:endCxn id="419" idx="0"/>
          </p:cNvCxnSpPr>
          <p:nvPr/>
        </p:nvCxnSpPr>
        <p:spPr>
          <a:xfrm>
            <a:off x="5536374" y="1803414"/>
            <a:ext cx="3476" cy="1109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2C971872-50DB-4EAD-BC5F-9107F71D16F1}"/>
              </a:ext>
            </a:extLst>
          </p:cNvPr>
          <p:cNvCxnSpPr>
            <a:stCxn id="346" idx="3"/>
            <a:endCxn id="308" idx="1"/>
          </p:cNvCxnSpPr>
          <p:nvPr/>
        </p:nvCxnSpPr>
        <p:spPr>
          <a:xfrm>
            <a:off x="1443000" y="1259488"/>
            <a:ext cx="3498260" cy="406826"/>
          </a:xfrm>
          <a:prstGeom prst="bentConnector3">
            <a:avLst>
              <a:gd name="adj1" fmla="val 576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Connector: Elbow 310">
            <a:extLst>
              <a:ext uri="{FF2B5EF4-FFF2-40B4-BE49-F238E27FC236}">
                <a16:creationId xmlns:a16="http://schemas.microsoft.com/office/drawing/2014/main" id="{CA7219EC-791C-4171-82ED-384A56CBA266}"/>
              </a:ext>
            </a:extLst>
          </p:cNvPr>
          <p:cNvCxnSpPr>
            <a:cxnSpLocks/>
            <a:stCxn id="307" idx="3"/>
            <a:endCxn id="308" idx="3"/>
          </p:cNvCxnSpPr>
          <p:nvPr/>
        </p:nvCxnSpPr>
        <p:spPr>
          <a:xfrm flipH="1" flipV="1">
            <a:off x="6131488" y="1666314"/>
            <a:ext cx="67390" cy="713508"/>
          </a:xfrm>
          <a:prstGeom prst="bentConnector3">
            <a:avLst>
              <a:gd name="adj1" fmla="val -33921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7" name="Shape 331">
            <a:extLst>
              <a:ext uri="{FF2B5EF4-FFF2-40B4-BE49-F238E27FC236}">
                <a16:creationId xmlns:a16="http://schemas.microsoft.com/office/drawing/2014/main" id="{A308E73F-CCE2-4533-84AD-DC54852E1688}"/>
              </a:ext>
            </a:extLst>
          </p:cNvPr>
          <p:cNvCxnSpPr>
            <a:cxnSpLocks/>
            <a:stCxn id="306" idx="1"/>
            <a:endCxn id="302" idx="3"/>
          </p:cNvCxnSpPr>
          <p:nvPr/>
        </p:nvCxnSpPr>
        <p:spPr>
          <a:xfrm rot="10800000">
            <a:off x="3008318" y="1877976"/>
            <a:ext cx="1876261" cy="89901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1" name="Shape 331">
            <a:extLst>
              <a:ext uri="{FF2B5EF4-FFF2-40B4-BE49-F238E27FC236}">
                <a16:creationId xmlns:a16="http://schemas.microsoft.com/office/drawing/2014/main" id="{B9CABFBB-B553-43B2-BA89-FB735C1BB679}"/>
              </a:ext>
            </a:extLst>
          </p:cNvPr>
          <p:cNvCxnSpPr>
            <a:cxnSpLocks/>
            <a:stCxn id="306" idx="1"/>
            <a:endCxn id="171" idx="3"/>
          </p:cNvCxnSpPr>
          <p:nvPr/>
        </p:nvCxnSpPr>
        <p:spPr>
          <a:xfrm rot="10800000">
            <a:off x="3917270" y="2241216"/>
            <a:ext cx="967309" cy="535770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4" name="Shape 331">
            <a:extLst>
              <a:ext uri="{FF2B5EF4-FFF2-40B4-BE49-F238E27FC236}">
                <a16:creationId xmlns:a16="http://schemas.microsoft.com/office/drawing/2014/main" id="{65190F8F-E018-4315-9891-B0F5F3B35A7D}"/>
              </a:ext>
            </a:extLst>
          </p:cNvPr>
          <p:cNvCxnSpPr>
            <a:cxnSpLocks/>
            <a:stCxn id="306" idx="1"/>
            <a:endCxn id="300" idx="3"/>
          </p:cNvCxnSpPr>
          <p:nvPr/>
        </p:nvCxnSpPr>
        <p:spPr>
          <a:xfrm rot="10800000">
            <a:off x="3602796" y="2622424"/>
            <a:ext cx="1281783" cy="154562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Shape 331">
            <a:extLst>
              <a:ext uri="{FF2B5EF4-FFF2-40B4-BE49-F238E27FC236}">
                <a16:creationId xmlns:a16="http://schemas.microsoft.com/office/drawing/2014/main" id="{FB39CA2C-B69F-47A0-8B97-17985D48F691}"/>
              </a:ext>
            </a:extLst>
          </p:cNvPr>
          <p:cNvCxnSpPr>
            <a:cxnSpLocks/>
            <a:stCxn id="306" idx="1"/>
            <a:endCxn id="299" idx="3"/>
          </p:cNvCxnSpPr>
          <p:nvPr/>
        </p:nvCxnSpPr>
        <p:spPr>
          <a:xfrm rot="10800000" flipV="1">
            <a:off x="3606710" y="2776985"/>
            <a:ext cx="1277868" cy="231949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Shape 331">
            <a:extLst>
              <a:ext uri="{FF2B5EF4-FFF2-40B4-BE49-F238E27FC236}">
                <a16:creationId xmlns:a16="http://schemas.microsoft.com/office/drawing/2014/main" id="{E9145A44-54D5-4946-97EF-D0E44C638858}"/>
              </a:ext>
            </a:extLst>
          </p:cNvPr>
          <p:cNvCxnSpPr>
            <a:cxnSpLocks/>
            <a:stCxn id="306" idx="1"/>
            <a:endCxn id="301" idx="3"/>
          </p:cNvCxnSpPr>
          <p:nvPr/>
        </p:nvCxnSpPr>
        <p:spPr>
          <a:xfrm rot="10800000" flipV="1">
            <a:off x="3606598" y="2776985"/>
            <a:ext cx="1277980" cy="621163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9" name="Shape 331">
            <a:extLst>
              <a:ext uri="{FF2B5EF4-FFF2-40B4-BE49-F238E27FC236}">
                <a16:creationId xmlns:a16="http://schemas.microsoft.com/office/drawing/2014/main" id="{A6E20CA1-A034-42B5-9195-9697DD27737C}"/>
              </a:ext>
            </a:extLst>
          </p:cNvPr>
          <p:cNvCxnSpPr>
            <a:cxnSpLocks/>
            <a:stCxn id="306" idx="1"/>
            <a:endCxn id="321" idx="3"/>
          </p:cNvCxnSpPr>
          <p:nvPr/>
        </p:nvCxnSpPr>
        <p:spPr>
          <a:xfrm rot="10800000" flipV="1">
            <a:off x="3606598" y="2776985"/>
            <a:ext cx="1277980" cy="102110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Shape 331">
            <a:extLst>
              <a:ext uri="{FF2B5EF4-FFF2-40B4-BE49-F238E27FC236}">
                <a16:creationId xmlns:a16="http://schemas.microsoft.com/office/drawing/2014/main" id="{90281ACD-7244-46A7-B995-5A96A8FDAC9A}"/>
              </a:ext>
            </a:extLst>
          </p:cNvPr>
          <p:cNvCxnSpPr>
            <a:cxnSpLocks/>
            <a:stCxn id="306" idx="1"/>
            <a:endCxn id="303" idx="3"/>
          </p:cNvCxnSpPr>
          <p:nvPr/>
        </p:nvCxnSpPr>
        <p:spPr>
          <a:xfrm rot="10800000" flipV="1">
            <a:off x="3611838" y="2776985"/>
            <a:ext cx="1272740" cy="141031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Shape 331">
            <a:extLst>
              <a:ext uri="{FF2B5EF4-FFF2-40B4-BE49-F238E27FC236}">
                <a16:creationId xmlns:a16="http://schemas.microsoft.com/office/drawing/2014/main" id="{7A287D35-4D93-485A-B96B-547F2B4CBBE1}"/>
              </a:ext>
            </a:extLst>
          </p:cNvPr>
          <p:cNvCxnSpPr>
            <a:cxnSpLocks/>
            <a:stCxn id="306" idx="1"/>
            <a:endCxn id="335" idx="3"/>
          </p:cNvCxnSpPr>
          <p:nvPr/>
        </p:nvCxnSpPr>
        <p:spPr>
          <a:xfrm rot="10800000" flipV="1">
            <a:off x="3618296" y="2776985"/>
            <a:ext cx="1266283" cy="181186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Shape 331">
            <a:extLst>
              <a:ext uri="{FF2B5EF4-FFF2-40B4-BE49-F238E27FC236}">
                <a16:creationId xmlns:a16="http://schemas.microsoft.com/office/drawing/2014/main" id="{9E567D6B-1B4A-43D7-8575-7E9828613433}"/>
              </a:ext>
            </a:extLst>
          </p:cNvPr>
          <p:cNvCxnSpPr>
            <a:cxnSpLocks/>
            <a:stCxn id="306" idx="1"/>
            <a:endCxn id="384" idx="3"/>
          </p:cNvCxnSpPr>
          <p:nvPr/>
        </p:nvCxnSpPr>
        <p:spPr>
          <a:xfrm rot="10800000" flipV="1">
            <a:off x="3617302" y="2776986"/>
            <a:ext cx="1267277" cy="2621328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1" name="Shape 331">
            <a:extLst>
              <a:ext uri="{FF2B5EF4-FFF2-40B4-BE49-F238E27FC236}">
                <a16:creationId xmlns:a16="http://schemas.microsoft.com/office/drawing/2014/main" id="{09AD5AAF-C42E-46C6-AA20-EC8F4562B5DF}"/>
              </a:ext>
            </a:extLst>
          </p:cNvPr>
          <p:cNvCxnSpPr>
            <a:cxnSpLocks/>
            <a:stCxn id="306" idx="1"/>
            <a:endCxn id="322" idx="3"/>
          </p:cNvCxnSpPr>
          <p:nvPr/>
        </p:nvCxnSpPr>
        <p:spPr>
          <a:xfrm rot="10800000" flipV="1">
            <a:off x="3615654" y="2776986"/>
            <a:ext cx="1268924" cy="3009816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B90D4146-6D20-4B7B-B01B-D648BD2B0B4D}"/>
              </a:ext>
            </a:extLst>
          </p:cNvPr>
          <p:cNvCxnSpPr>
            <a:stCxn id="346" idx="2"/>
            <a:endCxn id="300" idx="1"/>
          </p:cNvCxnSpPr>
          <p:nvPr/>
        </p:nvCxnSpPr>
        <p:spPr>
          <a:xfrm rot="16200000" flipH="1">
            <a:off x="669779" y="1522108"/>
            <a:ext cx="1225836" cy="9747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BD3E8A99-06BB-4ECA-B2BA-CBD580A5B7BF}"/>
              </a:ext>
            </a:extLst>
          </p:cNvPr>
          <p:cNvCxnSpPr>
            <a:stCxn id="346" idx="2"/>
            <a:endCxn id="299" idx="1"/>
          </p:cNvCxnSpPr>
          <p:nvPr/>
        </p:nvCxnSpPr>
        <p:spPr>
          <a:xfrm rot="16200000" flipH="1">
            <a:off x="478482" y="1713406"/>
            <a:ext cx="1612347" cy="9787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7E60FCE9-62FF-4C1E-BE2E-0B49803B8DC5}"/>
              </a:ext>
            </a:extLst>
          </p:cNvPr>
          <p:cNvCxnSpPr>
            <a:stCxn id="346" idx="2"/>
            <a:endCxn id="301" idx="1"/>
          </p:cNvCxnSpPr>
          <p:nvPr/>
        </p:nvCxnSpPr>
        <p:spPr>
          <a:xfrm rot="16200000" flipH="1">
            <a:off x="283819" y="1908069"/>
            <a:ext cx="2001561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34103985-9A74-4ECC-8371-13FB4C496C05}"/>
              </a:ext>
            </a:extLst>
          </p:cNvPr>
          <p:cNvCxnSpPr>
            <a:stCxn id="346" idx="2"/>
            <a:endCxn id="321" idx="1"/>
          </p:cNvCxnSpPr>
          <p:nvPr/>
        </p:nvCxnSpPr>
        <p:spPr>
          <a:xfrm rot="16200000" flipH="1">
            <a:off x="83850" y="2108038"/>
            <a:ext cx="2401499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268959C9-ED73-4DE8-8758-56E408CD8A1C}"/>
              </a:ext>
            </a:extLst>
          </p:cNvPr>
          <p:cNvCxnSpPr>
            <a:stCxn id="346" idx="2"/>
            <a:endCxn id="303" idx="1"/>
          </p:cNvCxnSpPr>
          <p:nvPr/>
        </p:nvCxnSpPr>
        <p:spPr>
          <a:xfrm rot="16200000" flipH="1">
            <a:off x="-108137" y="2300025"/>
            <a:ext cx="2790713" cy="983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6FAC28-A09D-4CCF-9E74-E8410749A980}"/>
              </a:ext>
            </a:extLst>
          </p:cNvPr>
          <p:cNvCxnSpPr>
            <a:stCxn id="346" idx="2"/>
            <a:endCxn id="335" idx="1"/>
          </p:cNvCxnSpPr>
          <p:nvPr/>
        </p:nvCxnSpPr>
        <p:spPr>
          <a:xfrm rot="16200000" flipH="1">
            <a:off x="-305684" y="2497571"/>
            <a:ext cx="3192263" cy="99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F1D686F3-A24A-46AF-8820-9BCDEBEB0BFF}"/>
              </a:ext>
            </a:extLst>
          </p:cNvPr>
          <p:cNvCxnSpPr>
            <a:stCxn id="346" idx="2"/>
            <a:endCxn id="384" idx="1"/>
          </p:cNvCxnSpPr>
          <p:nvPr/>
        </p:nvCxnSpPr>
        <p:spPr>
          <a:xfrm rot="16200000" flipH="1">
            <a:off x="-710913" y="2902800"/>
            <a:ext cx="4001726" cy="9893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B5A3618B-251B-4A58-ABB4-B335A3D2A6FE}"/>
              </a:ext>
            </a:extLst>
          </p:cNvPr>
          <p:cNvCxnSpPr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D7E0ADE-EB08-4D31-A556-0661ADA3A0F9}"/>
              </a:ext>
            </a:extLst>
          </p:cNvPr>
          <p:cNvCxnSpPr>
            <a:stCxn id="346" idx="2"/>
            <a:endCxn id="341" idx="1"/>
          </p:cNvCxnSpPr>
          <p:nvPr/>
        </p:nvCxnSpPr>
        <p:spPr>
          <a:xfrm rot="16200000" flipH="1">
            <a:off x="-1097137" y="3289024"/>
            <a:ext cx="4776753" cy="9918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08D8ECF4-D1D9-492D-AA76-C9DF71FA95B5}"/>
              </a:ext>
            </a:extLst>
          </p:cNvPr>
          <p:cNvCxnSpPr>
            <a:stCxn id="346" idx="2"/>
            <a:endCxn id="171" idx="1"/>
          </p:cNvCxnSpPr>
          <p:nvPr/>
        </p:nvCxnSpPr>
        <p:spPr>
          <a:xfrm rot="16200000" flipH="1">
            <a:off x="1339438" y="852449"/>
            <a:ext cx="844628" cy="19329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EADBD97F-586D-4DEE-A6E2-86CF975B3A47}"/>
              </a:ext>
            </a:extLst>
          </p:cNvPr>
          <p:cNvCxnSpPr>
            <a:stCxn id="346" idx="2"/>
            <a:endCxn id="302" idx="1"/>
          </p:cNvCxnSpPr>
          <p:nvPr/>
        </p:nvCxnSpPr>
        <p:spPr>
          <a:xfrm rot="16200000" flipH="1">
            <a:off x="744765" y="1447122"/>
            <a:ext cx="481387" cy="3803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6DD19F72-2A7A-4D66-B72E-16C87B91FD00}"/>
              </a:ext>
            </a:extLst>
          </p:cNvPr>
          <p:cNvCxnSpPr>
            <a:stCxn id="346" idx="2"/>
            <a:endCxn id="304" idx="1"/>
          </p:cNvCxnSpPr>
          <p:nvPr/>
        </p:nvCxnSpPr>
        <p:spPr>
          <a:xfrm rot="16200000" flipH="1">
            <a:off x="1107405" y="1084483"/>
            <a:ext cx="104491" cy="7287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Shape 292">
            <a:extLst>
              <a:ext uri="{FF2B5EF4-FFF2-40B4-BE49-F238E27FC236}">
                <a16:creationId xmlns:a16="http://schemas.microsoft.com/office/drawing/2014/main" id="{4048F99B-384C-4DC0-A8EF-C7F784EC4741}"/>
              </a:ext>
            </a:extLst>
          </p:cNvPr>
          <p:cNvSpPr txBox="1"/>
          <p:nvPr/>
        </p:nvSpPr>
        <p:spPr>
          <a:xfrm>
            <a:off x="2892667" y="4831899"/>
            <a:ext cx="1090117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Note_NLP</a:t>
            </a:r>
          </a:p>
        </p:txBody>
      </p:sp>
      <p:sp>
        <p:nvSpPr>
          <p:cNvPr id="171" name="Shape 302">
            <a:extLst>
              <a:ext uri="{FF2B5EF4-FFF2-40B4-BE49-F238E27FC236}">
                <a16:creationId xmlns:a16="http://schemas.microsoft.com/office/drawing/2014/main" id="{1F390DBA-A269-48A9-B57F-FAE4C0C5F8CB}"/>
              </a:ext>
            </a:extLst>
          </p:cNvPr>
          <p:cNvSpPr txBox="1"/>
          <p:nvPr/>
        </p:nvSpPr>
        <p:spPr>
          <a:xfrm>
            <a:off x="2728205" y="2102119"/>
            <a:ext cx="1189064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Visit_detail</a:t>
            </a:r>
          </a:p>
        </p:txBody>
      </p:sp>
      <p:cxnSp>
        <p:nvCxnSpPr>
          <p:cNvPr id="355" name="Shape 331">
            <a:extLst>
              <a:ext uri="{FF2B5EF4-FFF2-40B4-BE49-F238E27FC236}">
                <a16:creationId xmlns:a16="http://schemas.microsoft.com/office/drawing/2014/main" id="{949849E4-6E8B-419C-ACA9-A37AB9D29C4C}"/>
              </a:ext>
            </a:extLst>
          </p:cNvPr>
          <p:cNvCxnSpPr>
            <a:cxnSpLocks/>
            <a:stCxn id="302" idx="2"/>
            <a:endCxn id="171" idx="1"/>
          </p:cNvCxnSpPr>
          <p:nvPr/>
        </p:nvCxnSpPr>
        <p:spPr>
          <a:xfrm rot="16200000" flipH="1">
            <a:off x="2298014" y="1811025"/>
            <a:ext cx="224144" cy="636238"/>
          </a:xfrm>
          <a:prstGeom prst="curved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460CDCD-DCCB-4FA8-8FE0-05E6D025AFA9}"/>
              </a:ext>
            </a:extLst>
          </p:cNvPr>
          <p:cNvCxnSpPr>
            <a:stCxn id="306" idx="0"/>
            <a:endCxn id="307" idx="2"/>
          </p:cNvCxnSpPr>
          <p:nvPr/>
        </p:nvCxnSpPr>
        <p:spPr>
          <a:xfrm flipV="1">
            <a:off x="5541728" y="2516922"/>
            <a:ext cx="0" cy="12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9" name="Arc 138">
            <a:extLst>
              <a:ext uri="{FF2B5EF4-FFF2-40B4-BE49-F238E27FC236}">
                <a16:creationId xmlns:a16="http://schemas.microsoft.com/office/drawing/2014/main" id="{8DC1A487-0487-45BF-B540-39CB8548E0E4}"/>
              </a:ext>
            </a:extLst>
          </p:cNvPr>
          <p:cNvSpPr/>
          <p:nvPr/>
        </p:nvSpPr>
        <p:spPr>
          <a:xfrm rot="661834">
            <a:off x="2237172" y="1963162"/>
            <a:ext cx="2673800" cy="481562"/>
          </a:xfrm>
          <a:prstGeom prst="arc">
            <a:avLst>
              <a:gd name="adj1" fmla="val 12002734"/>
              <a:gd name="adj2" fmla="val 21592798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A4F25A08-BB6C-4B73-AC2F-137C6264BE07}"/>
              </a:ext>
            </a:extLst>
          </p:cNvPr>
          <p:cNvSpPr/>
          <p:nvPr/>
        </p:nvSpPr>
        <p:spPr>
          <a:xfrm rot="175342">
            <a:off x="3762069" y="2218487"/>
            <a:ext cx="1132718" cy="478645"/>
          </a:xfrm>
          <a:prstGeom prst="arc">
            <a:avLst>
              <a:gd name="adj1" fmla="val 12002734"/>
              <a:gd name="adj2" fmla="val 21057973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" name="Shape 307"/>
          <p:cNvSpPr txBox="1"/>
          <p:nvPr/>
        </p:nvSpPr>
        <p:spPr>
          <a:xfrm>
            <a:off x="4884578" y="2242722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Care_site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94AAF1-5441-42F5-92C3-4D88510EF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20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638A21-AE4B-4E4B-941F-987E4DF467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this tutorial will provide . . .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BC6DDBA-8A53-4085-9731-ED5D79F2EE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2199" y="4038599"/>
            <a:ext cx="6096000" cy="2265948"/>
          </a:xfrm>
        </p:spPr>
        <p:txBody>
          <a:bodyPr>
            <a:normAutofit lnSpcReduction="10000"/>
          </a:bodyPr>
          <a:lstStyle/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2000" dirty="0"/>
              <a:t>Suggested process for developing a CDM ETL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2000" dirty="0"/>
              <a:t>OHDSI ETL tools: </a:t>
            </a:r>
            <a:br>
              <a:rPr lang="en-US" sz="2000" dirty="0"/>
            </a:br>
            <a:r>
              <a:rPr lang="en-US" sz="2000" dirty="0"/>
              <a:t>White Rabbit, Rabbit-In-A-Hat, and Usagi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2000" dirty="0"/>
              <a:t>Resources like the Book of OHDSI and THEMIS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2000" dirty="0"/>
              <a:t>Generation of a simple ETL examples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31726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BFC8B-EA6C-4F1D-9362-73C8B3D4F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CDM?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5BE79-B18F-467C-A605-F1E0C89B20EF}"/>
              </a:ext>
            </a:extLst>
          </p:cNvPr>
          <p:cNvSpPr txBox="1"/>
          <p:nvPr/>
        </p:nvSpPr>
        <p:spPr>
          <a:xfrm>
            <a:off x="217714" y="1163963"/>
            <a:ext cx="4901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Ability to pursue </a:t>
            </a:r>
            <a:r>
              <a:rPr lang="en-US" b="1" dirty="0"/>
              <a:t>cross-institutional collaborations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9BD520-158A-4F9D-8053-D1E339C9B6DA}"/>
              </a:ext>
            </a:extLst>
          </p:cNvPr>
          <p:cNvSpPr txBox="1"/>
          <p:nvPr/>
        </p:nvSpPr>
        <p:spPr>
          <a:xfrm>
            <a:off x="4088467" y="1623634"/>
            <a:ext cx="481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Write </a:t>
            </a:r>
            <a:r>
              <a:rPr lang="en-US" b="1" dirty="0">
                <a:solidFill>
                  <a:srgbClr val="0070C0"/>
                </a:solidFill>
              </a:rPr>
              <a:t>one program </a:t>
            </a:r>
            <a:r>
              <a:rPr lang="en-US" dirty="0">
                <a:solidFill>
                  <a:srgbClr val="0070C0"/>
                </a:solidFill>
              </a:rPr>
              <a:t>to run on multiple data assets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67808A-0BD0-4866-AD62-B6A9D1F8BD36}"/>
              </a:ext>
            </a:extLst>
          </p:cNvPr>
          <p:cNvSpPr txBox="1"/>
          <p:nvPr/>
        </p:nvSpPr>
        <p:spPr>
          <a:xfrm>
            <a:off x="274688" y="2084539"/>
            <a:ext cx="722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OMOP Vocabularies has greatly increased our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ability to find relevant codes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C6A44-5B7F-46FC-8753-68904A57D29A}"/>
              </a:ext>
            </a:extLst>
          </p:cNvPr>
          <p:cNvSpPr txBox="1"/>
          <p:nvPr/>
        </p:nvSpPr>
        <p:spPr>
          <a:xfrm>
            <a:off x="3510639" y="2544827"/>
            <a:ext cx="517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truly </a:t>
            </a:r>
            <a:r>
              <a:rPr lang="en-US" b="1" dirty="0"/>
              <a:t>know your data </a:t>
            </a:r>
            <a:r>
              <a:rPr lang="en-US" dirty="0"/>
              <a:t>if you convert it to the CDM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2F75C-C778-453C-BD7E-AB203C174E43}"/>
              </a:ext>
            </a:extLst>
          </p:cNvPr>
          <p:cNvSpPr txBox="1"/>
          <p:nvPr/>
        </p:nvSpPr>
        <p:spPr>
          <a:xfrm>
            <a:off x="299353" y="3005115"/>
            <a:ext cx="6873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If you know a problem with your data, you can use the </a:t>
            </a:r>
            <a:r>
              <a:rPr lang="en-US" b="1" dirty="0">
                <a:solidFill>
                  <a:srgbClr val="0070C0"/>
                </a:solidFill>
              </a:rPr>
              <a:t>ETL to address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08DA1-4DBF-4503-A146-4A2457F1A6D3}"/>
              </a:ext>
            </a:extLst>
          </p:cNvPr>
          <p:cNvSpPr txBox="1"/>
          <p:nvPr/>
        </p:nvSpPr>
        <p:spPr>
          <a:xfrm>
            <a:off x="299353" y="3925691"/>
            <a:ext cx="6473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use </a:t>
            </a:r>
            <a:r>
              <a:rPr lang="en-US" b="1" dirty="0"/>
              <a:t>standardized tools </a:t>
            </a:r>
            <a:r>
              <a:rPr lang="en-US" dirty="0"/>
              <a:t>developed by OHDSI like ATLAS and </a:t>
            </a:r>
            <a:br>
              <a:rPr lang="en-US" dirty="0"/>
            </a:br>
            <a:r>
              <a:rPr lang="en-US" dirty="0"/>
              <a:t>the Patient Level Prediction Package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44821E-156D-4DF2-BAC2-3942511C776F}"/>
              </a:ext>
            </a:extLst>
          </p:cNvPr>
          <p:cNvSpPr txBox="1"/>
          <p:nvPr/>
        </p:nvSpPr>
        <p:spPr>
          <a:xfrm>
            <a:off x="1777199" y="3465403"/>
            <a:ext cx="740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b="1" dirty="0">
                <a:effectLst/>
              </a:rPr>
              <a:t>Whole community of researchers </a:t>
            </a:r>
            <a:r>
              <a:rPr lang="en-US" dirty="0">
                <a:effectLst/>
              </a:rPr>
              <a:t>across diverse organizations and countries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0F3AE5-9DE9-47E4-8268-978522C563E5}"/>
              </a:ext>
            </a:extLst>
          </p:cNvPr>
          <p:cNvSpPr txBox="1"/>
          <p:nvPr/>
        </p:nvSpPr>
        <p:spPr>
          <a:xfrm>
            <a:off x="2855631" y="4662978"/>
            <a:ext cx="6122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>
                <a:effectLst/>
              </a:rPr>
              <a:t>The CDM brings </a:t>
            </a:r>
            <a:r>
              <a:rPr lang="en-US" b="1" dirty="0">
                <a:effectLst/>
              </a:rPr>
              <a:t>consistency </a:t>
            </a:r>
            <a:r>
              <a:rPr lang="en-US" dirty="0">
                <a:effectLst/>
              </a:rPr>
              <a:t>to observational research through </a:t>
            </a:r>
          </a:p>
          <a:p>
            <a:r>
              <a:rPr lang="en-US" dirty="0">
                <a:effectLst/>
              </a:rPr>
              <a:t>standardization of many of its components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76DE2-1482-4921-9747-CD98C7CA9D4C}"/>
              </a:ext>
            </a:extLst>
          </p:cNvPr>
          <p:cNvSpPr txBox="1"/>
          <p:nvPr/>
        </p:nvSpPr>
        <p:spPr>
          <a:xfrm>
            <a:off x="299353" y="5400265"/>
            <a:ext cx="8606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>
                <a:effectLst/>
              </a:rPr>
              <a:t>Buy vs Build:  leverage an entire community of technical and scientific capability for </a:t>
            </a:r>
            <a:r>
              <a:rPr lang="en-US" b="1" dirty="0">
                <a:effectLst/>
              </a:rPr>
              <a:t>“free”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B86BD5-62AE-47D3-B875-4F1B5D63312F}"/>
              </a:ext>
            </a:extLst>
          </p:cNvPr>
          <p:cNvSpPr txBox="1"/>
          <p:nvPr/>
        </p:nvSpPr>
        <p:spPr>
          <a:xfrm>
            <a:off x="2088981" y="5860551"/>
            <a:ext cx="4966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Takes observational research towards </a:t>
            </a:r>
            <a:r>
              <a:rPr lang="en-US" b="1" dirty="0"/>
              <a:t>open science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478CE-7F5D-4879-BD71-84828D15FC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73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6AA83-3979-428D-9B3A-A9FF8AC5D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2B40F-AF05-4245-B541-FC7B31F49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Extract, Transform, Load</a:t>
            </a:r>
          </a:p>
          <a:p>
            <a:endParaRPr lang="en-US" dirty="0"/>
          </a:p>
          <a:p>
            <a:r>
              <a:rPr lang="en-US" dirty="0"/>
              <a:t>In order to get from our native/raw data into the OMOP CDM we need to design and develop and ETL process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Goal in ETLing is to standardize the format and terminology</a:t>
            </a:r>
          </a:p>
          <a:p>
            <a:endParaRPr lang="en-US" dirty="0"/>
          </a:p>
          <a:p>
            <a:r>
              <a:rPr lang="en-US" dirty="0"/>
              <a:t>This tutorial</a:t>
            </a:r>
          </a:p>
          <a:p>
            <a:pPr lvl="1"/>
            <a:r>
              <a:rPr lang="en-US" dirty="0"/>
              <a:t>Will teach you best practices around designing an ETL and CDM maintenance</a:t>
            </a:r>
          </a:p>
          <a:p>
            <a:pPr lvl="1"/>
            <a:r>
              <a:rPr lang="en-US" dirty="0"/>
              <a:t>Will not teach you how to program an ETL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2D7EF-0E8C-4453-8B0C-276635A0F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026" name="Picture 2" descr="https://www.ohdsi-europe.org/images/pathfigure.png">
            <a:extLst>
              <a:ext uri="{FF2B5EF4-FFF2-40B4-BE49-F238E27FC236}">
                <a16:creationId xmlns:a16="http://schemas.microsoft.com/office/drawing/2014/main" id="{04812841-D4BE-4154-97E5-044986576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2652712"/>
            <a:ext cx="52768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696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EB30-9F48-4F0E-9793-5DD834B6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Process</a:t>
            </a:r>
          </a:p>
        </p:txBody>
      </p:sp>
      <p:pic>
        <p:nvPicPr>
          <p:cNvPr id="26" name="Picture 2" descr="alt text">
            <a:extLst>
              <a:ext uri="{FF2B5EF4-FFF2-40B4-BE49-F238E27FC236}">
                <a16:creationId xmlns:a16="http://schemas.microsoft.com/office/drawing/2014/main" id="{08F4DE72-AD56-4469-BCF1-2570F8768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43" y="5176886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t text">
            <a:extLst>
              <a:ext uri="{FF2B5EF4-FFF2-40B4-BE49-F238E27FC236}">
                <a16:creationId xmlns:a16="http://schemas.microsoft.com/office/drawing/2014/main" id="{C662B725-B696-4291-AAE2-ACE3B4372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60" y="5189299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56B4AB1-3FF5-4B72-9581-A5DB1DE16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935" y="5165486"/>
            <a:ext cx="666750" cy="6572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0" name="Picture 6" descr="http://www.ohdsi.org/web/wiki/lib/exe/fetch.php?w=100&amp;tok=44f68f&amp;media=t-ohdsi-logo-only.png">
            <a:extLst>
              <a:ext uri="{FF2B5EF4-FFF2-40B4-BE49-F238E27FC236}">
                <a16:creationId xmlns:a16="http://schemas.microsoft.com/office/drawing/2014/main" id="{888B8901-38FA-453D-853D-ECE900F96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636" y="5118974"/>
            <a:ext cx="667512" cy="6675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E85E4A7-D03F-4EFC-BEAF-E9F02D6D3C64}"/>
              </a:ext>
            </a:extLst>
          </p:cNvPr>
          <p:cNvSpPr txBox="1"/>
          <p:nvPr/>
        </p:nvSpPr>
        <p:spPr>
          <a:xfrm rot="16200000">
            <a:off x="-477164" y="5411489"/>
            <a:ext cx="146602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OHDSI Tools</a:t>
            </a:r>
          </a:p>
        </p:txBody>
      </p: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621BB490-F3C3-49B0-9E00-4729A1FE91D9}"/>
              </a:ext>
            </a:extLst>
          </p:cNvPr>
          <p:cNvCxnSpPr>
            <a:cxnSpLocks/>
          </p:cNvCxnSpPr>
          <p:nvPr/>
        </p:nvCxnSpPr>
        <p:spPr>
          <a:xfrm>
            <a:off x="440512" y="4863145"/>
            <a:ext cx="8540202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44E7CF4-144C-41ED-A8EC-8F2CF1E39F7A}"/>
              </a:ext>
            </a:extLst>
          </p:cNvPr>
          <p:cNvSpPr/>
          <p:nvPr/>
        </p:nvSpPr>
        <p:spPr>
          <a:xfrm>
            <a:off x="501006" y="5822711"/>
            <a:ext cx="887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White </a:t>
            </a:r>
          </a:p>
          <a:p>
            <a:pPr algn="ctr"/>
            <a:r>
              <a:rPr lang="en-US" dirty="0"/>
              <a:t>Rabbit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6BF8E0F-1417-452C-99F5-CB3E9FB9D821}"/>
              </a:ext>
            </a:extLst>
          </p:cNvPr>
          <p:cNvSpPr/>
          <p:nvPr/>
        </p:nvSpPr>
        <p:spPr>
          <a:xfrm>
            <a:off x="1493969" y="5857425"/>
            <a:ext cx="1026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Rabbit In a Hat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5EB7CC5-E15C-4E4E-B709-8CE84C714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959" y="5118974"/>
            <a:ext cx="666750" cy="6572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41C6399E-6E5D-4750-8A54-848ABB3BAB38}"/>
              </a:ext>
            </a:extLst>
          </p:cNvPr>
          <p:cNvSpPr/>
          <p:nvPr/>
        </p:nvSpPr>
        <p:spPr>
          <a:xfrm>
            <a:off x="7754993" y="5810913"/>
            <a:ext cx="1026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Rabbit In a Hat</a:t>
            </a:r>
          </a:p>
        </p:txBody>
      </p:sp>
      <p:pic>
        <p:nvPicPr>
          <p:cNvPr id="40" name="Picture 4" descr="alt text">
            <a:extLst>
              <a:ext uri="{FF2B5EF4-FFF2-40B4-BE49-F238E27FC236}">
                <a16:creationId xmlns:a16="http://schemas.microsoft.com/office/drawing/2014/main" id="{F9E85829-930F-413F-8AD2-7F3326E32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447" y="5156161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605BD990-975B-463D-8E8E-37655C8F614A}"/>
              </a:ext>
            </a:extLst>
          </p:cNvPr>
          <p:cNvSpPr/>
          <p:nvPr/>
        </p:nvSpPr>
        <p:spPr>
          <a:xfrm>
            <a:off x="4795793" y="5789573"/>
            <a:ext cx="887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White </a:t>
            </a:r>
          </a:p>
          <a:p>
            <a:pPr algn="ctr"/>
            <a:r>
              <a:rPr lang="en-US" dirty="0"/>
              <a:t>Rabbit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773133E-26A1-4A28-9F23-A654427D2094}"/>
              </a:ext>
            </a:extLst>
          </p:cNvPr>
          <p:cNvSpPr/>
          <p:nvPr/>
        </p:nvSpPr>
        <p:spPr>
          <a:xfrm>
            <a:off x="5620181" y="5893393"/>
            <a:ext cx="11444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ACHILLES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29CE1E1-527D-410C-8FF4-2F932A3A7660}"/>
              </a:ext>
            </a:extLst>
          </p:cNvPr>
          <p:cNvSpPr/>
          <p:nvPr/>
        </p:nvSpPr>
        <p:spPr>
          <a:xfrm>
            <a:off x="3361630" y="5810913"/>
            <a:ext cx="887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Usagi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ABC580-384D-4205-8E7F-FF123EBA3EF9}"/>
              </a:ext>
            </a:extLst>
          </p:cNvPr>
          <p:cNvGrpSpPr/>
          <p:nvPr/>
        </p:nvGrpSpPr>
        <p:grpSpPr>
          <a:xfrm>
            <a:off x="440512" y="720515"/>
            <a:ext cx="8733012" cy="3919603"/>
            <a:chOff x="440512" y="720515"/>
            <a:chExt cx="8733012" cy="3919603"/>
          </a:xfrm>
        </p:grpSpPr>
        <p:pic>
          <p:nvPicPr>
            <p:cNvPr id="4" name="Picture 12" descr="Image result for pusheen transparent background">
              <a:extLst>
                <a:ext uri="{FF2B5EF4-FFF2-40B4-BE49-F238E27FC236}">
                  <a16:creationId xmlns:a16="http://schemas.microsoft.com/office/drawing/2014/main" id="{64DC4356-8ACD-4E8A-8906-796F627AA2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660" y="1058180"/>
              <a:ext cx="1319346" cy="1319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Related image">
              <a:extLst>
                <a:ext uri="{FF2B5EF4-FFF2-40B4-BE49-F238E27FC236}">
                  <a16:creationId xmlns:a16="http://schemas.microsoft.com/office/drawing/2014/main" id="{F8A09326-3F61-43A9-B3C8-A080256583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6230" y="1005611"/>
              <a:ext cx="1466020" cy="1424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Image result for pusheen transparent background">
              <a:extLst>
                <a:ext uri="{FF2B5EF4-FFF2-40B4-BE49-F238E27FC236}">
                  <a16:creationId xmlns:a16="http://schemas.microsoft.com/office/drawing/2014/main" id="{602EEC01-2031-4541-ABCA-9D3501D0D2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1083" y="2715198"/>
              <a:ext cx="1522917" cy="1522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02EF42C-B9E7-4EFD-9FB2-A3BC0D3AC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37840" y="2772095"/>
              <a:ext cx="1466020" cy="146602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1F0986C-3086-4343-BC3C-40795769FE0B}"/>
                </a:ext>
              </a:extLst>
            </p:cNvPr>
            <p:cNvSpPr/>
            <p:nvPr/>
          </p:nvSpPr>
          <p:spPr>
            <a:xfrm>
              <a:off x="440512" y="2377526"/>
              <a:ext cx="178525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Data experts and CDM experts together design the ETL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D18EFB59-8E91-409A-9CBD-551223DB5EC9}"/>
                </a:ext>
              </a:extLst>
            </p:cNvPr>
            <p:cNvSpPr/>
            <p:nvPr/>
          </p:nvSpPr>
          <p:spPr>
            <a:xfrm>
              <a:off x="2234154" y="1190269"/>
              <a:ext cx="1077686" cy="1055165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2331D9C-EAF8-41C8-ACAF-AEFB9A49F33A}"/>
                </a:ext>
              </a:extLst>
            </p:cNvPr>
            <p:cNvSpPr/>
            <p:nvPr/>
          </p:nvSpPr>
          <p:spPr>
            <a:xfrm>
              <a:off x="3031312" y="2390392"/>
              <a:ext cx="1872343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People with medical knowledge create the code mappings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8AC5A98A-9940-49F1-9348-2A1FD855F569}"/>
                </a:ext>
              </a:extLst>
            </p:cNvPr>
            <p:cNvSpPr/>
            <p:nvPr/>
          </p:nvSpPr>
          <p:spPr>
            <a:xfrm>
              <a:off x="4737308" y="1142836"/>
              <a:ext cx="1077686" cy="1055165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Scroll: Vertical 17">
              <a:extLst>
                <a:ext uri="{FF2B5EF4-FFF2-40B4-BE49-F238E27FC236}">
                  <a16:creationId xmlns:a16="http://schemas.microsoft.com/office/drawing/2014/main" id="{47477091-7490-4EAA-B659-CB919F25CA1D}"/>
                </a:ext>
              </a:extLst>
            </p:cNvPr>
            <p:cNvSpPr/>
            <p:nvPr/>
          </p:nvSpPr>
          <p:spPr>
            <a:xfrm>
              <a:off x="6703860" y="1435839"/>
              <a:ext cx="675609" cy="762162"/>
            </a:xfrm>
            <a:prstGeom prst="verticalScroll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ETL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357C5DC-9137-46C8-BDA3-A04C5FDBB48A}"/>
                </a:ext>
              </a:extLst>
            </p:cNvPr>
            <p:cNvSpPr/>
            <p:nvPr/>
          </p:nvSpPr>
          <p:spPr>
            <a:xfrm>
              <a:off x="7041664" y="3985086"/>
              <a:ext cx="21318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 technical person implements the ETL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68B54E-2BA6-44E8-94A8-373DAB5C8856}"/>
                </a:ext>
              </a:extLst>
            </p:cNvPr>
            <p:cNvSpPr/>
            <p:nvPr/>
          </p:nvSpPr>
          <p:spPr>
            <a:xfrm>
              <a:off x="4972447" y="3993787"/>
              <a:ext cx="177950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All are involved in quality control</a:t>
              </a:r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D76B0E6-2009-439E-849A-B4796F42C701}"/>
                </a:ext>
              </a:extLst>
            </p:cNvPr>
            <p:cNvSpPr/>
            <p:nvPr/>
          </p:nvSpPr>
          <p:spPr>
            <a:xfrm rot="2775711">
              <a:off x="7462135" y="2307312"/>
              <a:ext cx="669579" cy="664208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E570E993-5EE1-4461-9A1A-939E9E79CFCD}"/>
                </a:ext>
              </a:extLst>
            </p:cNvPr>
            <p:cNvSpPr/>
            <p:nvPr/>
          </p:nvSpPr>
          <p:spPr>
            <a:xfrm rot="10800000">
              <a:off x="6630060" y="3177312"/>
              <a:ext cx="678385" cy="65558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8D073CD2-594A-44E0-B4B2-5C9F74E92EE5}"/>
                </a:ext>
              </a:extLst>
            </p:cNvPr>
            <p:cNvSpPr/>
            <p:nvPr/>
          </p:nvSpPr>
          <p:spPr>
            <a:xfrm rot="18993669">
              <a:off x="5921350" y="2121135"/>
              <a:ext cx="678385" cy="65558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A8C04D1-8B1E-4BD9-82F7-1682700481A9}"/>
                </a:ext>
              </a:extLst>
            </p:cNvPr>
            <p:cNvSpPr/>
            <p:nvPr/>
          </p:nvSpPr>
          <p:spPr>
            <a:xfrm>
              <a:off x="6161056" y="720515"/>
              <a:ext cx="177950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ETL Documentation </a:t>
              </a: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9C040-C47D-468D-A267-557F8FC3F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8345DF4-5230-4B8C-8D32-736CD1BBAD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8618" y="5087179"/>
            <a:ext cx="766410" cy="74756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1779D8E-1D4E-421B-99F3-26EDB501DEA6}"/>
              </a:ext>
            </a:extLst>
          </p:cNvPr>
          <p:cNvSpPr/>
          <p:nvPr/>
        </p:nvSpPr>
        <p:spPr>
          <a:xfrm>
            <a:off x="6639687" y="5872371"/>
            <a:ext cx="11444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DQD</a:t>
            </a:r>
          </a:p>
        </p:txBody>
      </p:sp>
    </p:spTree>
    <p:extLst>
      <p:ext uri="{BB962C8B-B14F-4D97-AF65-F5344CB8AC3E}">
        <p14:creationId xmlns:p14="http://schemas.microsoft.com/office/powerpoint/2010/main" val="248747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D9C6A-646D-423A-B262-B9E6EC4B2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6F4F63-5583-4EAF-AE67-6C091EDCC9D2}"/>
              </a:ext>
            </a:extLst>
          </p:cNvPr>
          <p:cNvSpPr/>
          <p:nvPr/>
        </p:nvSpPr>
        <p:spPr>
          <a:xfrm>
            <a:off x="228600" y="6488668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https://ohdsi.github.io/TheBookOfOhdsi/ExtractTransformLoad.html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CB6C05-9121-45C9-91DE-09194F740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054576-8240-457D-8A3D-E2C5DE00C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47" y="1450814"/>
            <a:ext cx="8262706" cy="44109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98" name="Picture 2" descr="Cover image">
            <a:extLst>
              <a:ext uri="{FF2B5EF4-FFF2-40B4-BE49-F238E27FC236}">
                <a16:creationId xmlns:a16="http://schemas.microsoft.com/office/drawing/2014/main" id="{169AE7F2-F9E4-4E6D-BD69-A8E14CD1F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96" y="298383"/>
            <a:ext cx="2003258" cy="320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691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AB8C9-7058-4C2D-93EE-2FC8C222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Exercises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5A8CD-4746-4258-BFEB-3954DE21B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1"/>
            <a:ext cx="8229600" cy="38099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Scan a database with White Rabbit</a:t>
            </a:r>
          </a:p>
          <a:p>
            <a:endParaRPr lang="en-US" dirty="0"/>
          </a:p>
          <a:p>
            <a:r>
              <a:rPr lang="en-US" dirty="0"/>
              <a:t>Practice building an ETL document with Rabbit in a Hat</a:t>
            </a:r>
          </a:p>
          <a:p>
            <a:endParaRPr lang="en-US" dirty="0"/>
          </a:p>
          <a:p>
            <a:r>
              <a:rPr lang="en-US" dirty="0"/>
              <a:t>Mapping Source Codes by with the OMOP Vocabulary and USAGI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4BE81-F20A-4526-8CB2-10444FF61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2" descr="Image result for pusheen working">
            <a:extLst>
              <a:ext uri="{FF2B5EF4-FFF2-40B4-BE49-F238E27FC236}">
                <a16:creationId xmlns:a16="http://schemas.microsoft.com/office/drawing/2014/main" id="{1E6F73AE-14F6-417E-A547-CDEEAFE498A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982" y="4104595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311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4697C47-9BEE-4ED1-A8F1-5F71E7A1E187}"/>
              </a:ext>
            </a:extLst>
          </p:cNvPr>
          <p:cNvSpPr/>
          <p:nvPr/>
        </p:nvSpPr>
        <p:spPr>
          <a:xfrm>
            <a:off x="2220686" y="1887880"/>
            <a:ext cx="1524000" cy="2248691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84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7A7AE-700C-48F8-B5F7-D75447B10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Patient’s Story:  Lauren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DD727-4A14-4145-8460-5AC71B499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521" y="5105400"/>
            <a:ext cx="8229600" cy="11731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hlinkClick r:id="rId2"/>
              </a:rPr>
              <a:t>https://www.endometriosis-uk.org/laurens-story</a:t>
            </a:r>
            <a:endParaRPr lang="en-US" sz="2800" dirty="0"/>
          </a:p>
        </p:txBody>
      </p:sp>
      <p:pic>
        <p:nvPicPr>
          <p:cNvPr id="3074" name="Picture 2" descr="Lauren shares her story of how she was diagnosed with endometriosis">
            <a:extLst>
              <a:ext uri="{FF2B5EF4-FFF2-40B4-BE49-F238E27FC236}">
                <a16:creationId xmlns:a16="http://schemas.microsoft.com/office/drawing/2014/main" id="{AB517D3C-BFA4-4058-BE87-44B379AED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2020779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7905B4-30FE-490D-BEEE-1AC456745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0" y="2337829"/>
            <a:ext cx="3829050" cy="1038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EEA1B4-C778-463B-A07F-34C0F43F1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25" y="990600"/>
            <a:ext cx="2095500" cy="1181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E52AF1-BE7A-4654-A7C9-EE1C3F2EB1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900" y="3611454"/>
            <a:ext cx="3638550" cy="1266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87576C-295A-4DE1-9A3F-46CA025799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1269784"/>
            <a:ext cx="2457450" cy="5238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BB0059-23EC-4E03-B415-4A2CDA7358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389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B5BE8F-249C-485D-BEB2-0B1BB767EE8D}"/>
              </a:ext>
            </a:extLst>
          </p:cNvPr>
          <p:cNvCxnSpPr>
            <a:cxnSpLocks/>
          </p:cNvCxnSpPr>
          <p:nvPr/>
        </p:nvCxnSpPr>
        <p:spPr>
          <a:xfrm flipH="1" flipV="1">
            <a:off x="8695446" y="92573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3C67CF-2C51-498A-BD54-66A89A64CDB2}"/>
              </a:ext>
            </a:extLst>
          </p:cNvPr>
          <p:cNvCxnSpPr>
            <a:cxnSpLocks/>
          </p:cNvCxnSpPr>
          <p:nvPr/>
        </p:nvCxnSpPr>
        <p:spPr>
          <a:xfrm flipH="1" flipV="1">
            <a:off x="5709209" y="1029892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6177453-8902-41A6-A277-2C55B0D4E4AD}"/>
              </a:ext>
            </a:extLst>
          </p:cNvPr>
          <p:cNvCxnSpPr>
            <a:cxnSpLocks/>
          </p:cNvCxnSpPr>
          <p:nvPr/>
        </p:nvCxnSpPr>
        <p:spPr>
          <a:xfrm flipH="1" flipV="1">
            <a:off x="3571758" y="105728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90AAE1-5E3B-4522-873F-BD086ED2EDE6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2152146" y="1039369"/>
            <a:ext cx="22146" cy="50645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AFF088-3C6E-43E3-9603-D59701804773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398687" y="1052361"/>
            <a:ext cx="29162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5DC538-B794-4213-8F83-20FFAE5CAE09}"/>
              </a:ext>
            </a:extLst>
          </p:cNvPr>
          <p:cNvCxnSpPr>
            <a:stCxn id="5" idx="0"/>
          </p:cNvCxnSpPr>
          <p:nvPr/>
        </p:nvCxnSpPr>
        <p:spPr>
          <a:xfrm flipV="1">
            <a:off x="671678" y="1066801"/>
            <a:ext cx="0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3BC698-B593-4BD6-A98B-9CCDDC21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68" y="152400"/>
            <a:ext cx="1295400" cy="1135398"/>
          </a:xfrm>
          <a:prstGeom prst="rect">
            <a:avLst/>
          </a:prstGeom>
        </p:spPr>
      </p:pic>
      <p:cxnSp>
        <p:nvCxnSpPr>
          <p:cNvPr id="6" name="Shape 1262">
            <a:extLst>
              <a:ext uri="{FF2B5EF4-FFF2-40B4-BE49-F238E27FC236}">
                <a16:creationId xmlns:a16="http://schemas.microsoft.com/office/drawing/2014/main" id="{EDF31A68-844C-4091-A6CC-90AAD92CA2A6}"/>
              </a:ext>
            </a:extLst>
          </p:cNvPr>
          <p:cNvCxnSpPr>
            <a:cxnSpLocks/>
          </p:cNvCxnSpPr>
          <p:nvPr/>
        </p:nvCxnSpPr>
        <p:spPr>
          <a:xfrm>
            <a:off x="228600" y="6125305"/>
            <a:ext cx="8610600" cy="3085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263">
            <a:extLst>
              <a:ext uri="{FF2B5EF4-FFF2-40B4-BE49-F238E27FC236}">
                <a16:creationId xmlns:a16="http://schemas.microsoft.com/office/drawing/2014/main" id="{FC4119AE-63DA-4055-ACA5-CBAC19200135}"/>
              </a:ext>
            </a:extLst>
          </p:cNvPr>
          <p:cNvSpPr txBox="1"/>
          <p:nvPr/>
        </p:nvSpPr>
        <p:spPr>
          <a:xfrm>
            <a:off x="5584" y="5636438"/>
            <a:ext cx="1947153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i="1" dirty="0"/>
              <a:t>Lauren’s Timeline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3BEE23E-D491-4DB2-91C3-0BAC71060799}"/>
              </a:ext>
            </a:extLst>
          </p:cNvPr>
          <p:cNvGrpSpPr/>
          <p:nvPr/>
        </p:nvGrpSpPr>
        <p:grpSpPr>
          <a:xfrm>
            <a:off x="7809616" y="5540761"/>
            <a:ext cx="1447800" cy="639600"/>
            <a:chOff x="7809616" y="5540761"/>
            <a:chExt cx="1447800" cy="639600"/>
          </a:xfrm>
        </p:grpSpPr>
        <p:sp>
          <p:nvSpPr>
            <p:cNvPr id="11" name="Shape 1264">
              <a:extLst>
                <a:ext uri="{FF2B5EF4-FFF2-40B4-BE49-F238E27FC236}">
                  <a16:creationId xmlns:a16="http://schemas.microsoft.com/office/drawing/2014/main" id="{C9EC2A66-EF3C-410A-9A4F-12C1F56F3204}"/>
                </a:ext>
              </a:extLst>
            </p:cNvPr>
            <p:cNvSpPr/>
            <p:nvPr/>
          </p:nvSpPr>
          <p:spPr>
            <a:xfrm>
              <a:off x="8439749" y="5591693"/>
              <a:ext cx="550200" cy="4914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0000">
                <a:alpha val="50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/>
            </a:p>
          </p:txBody>
        </p:sp>
        <p:sp>
          <p:nvSpPr>
            <p:cNvPr id="12" name="Shape 1263">
              <a:extLst>
                <a:ext uri="{FF2B5EF4-FFF2-40B4-BE49-F238E27FC236}">
                  <a16:creationId xmlns:a16="http://schemas.microsoft.com/office/drawing/2014/main" id="{4E5402E1-B716-4495-B483-B16C25A10E92}"/>
                </a:ext>
              </a:extLst>
            </p:cNvPr>
            <p:cNvSpPr txBox="1"/>
            <p:nvPr/>
          </p:nvSpPr>
          <p:spPr>
            <a:xfrm>
              <a:off x="7809616" y="5540761"/>
              <a:ext cx="1447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Endometriosis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E63FD3-A24E-4F53-AC0A-5B62A8E22B76}"/>
              </a:ext>
            </a:extLst>
          </p:cNvPr>
          <p:cNvSpPr/>
          <p:nvPr/>
        </p:nvSpPr>
        <p:spPr>
          <a:xfrm>
            <a:off x="76200" y="1234311"/>
            <a:ext cx="1461476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dysmenorrhea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75AF91-509A-4CE4-83D3-77861F5DA741}"/>
              </a:ext>
            </a:extLst>
          </p:cNvPr>
          <p:cNvSpPr/>
          <p:nvPr/>
        </p:nvSpPr>
        <p:spPr>
          <a:xfrm>
            <a:off x="76201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891E12-D772-4995-834C-B07FDBE3FDD8}"/>
              </a:ext>
            </a:extLst>
          </p:cNvPr>
          <p:cNvSpPr/>
          <p:nvPr/>
        </p:nvSpPr>
        <p:spPr>
          <a:xfrm>
            <a:off x="2754717" y="3000786"/>
            <a:ext cx="967113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pelvic exam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2CD42E-E3CC-47BD-8B24-36CADDDEC6A9}"/>
              </a:ext>
            </a:extLst>
          </p:cNvPr>
          <p:cNvSpPr/>
          <p:nvPr/>
        </p:nvSpPr>
        <p:spPr>
          <a:xfrm>
            <a:off x="3845047" y="2560792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E50992-83A2-4D20-A0B6-CFF048F42D12}"/>
              </a:ext>
            </a:extLst>
          </p:cNvPr>
          <p:cNvSpPr/>
          <p:nvPr/>
        </p:nvSpPr>
        <p:spPr>
          <a:xfrm>
            <a:off x="3858702" y="3053656"/>
            <a:ext cx="1181100" cy="4389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cyst of ovary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53226D-E673-4674-B269-693D88AE0286}"/>
              </a:ext>
            </a:extLst>
          </p:cNvPr>
          <p:cNvSpPr>
            <a:spLocks/>
          </p:cNvSpPr>
          <p:nvPr/>
        </p:nvSpPr>
        <p:spPr>
          <a:xfrm>
            <a:off x="5069392" y="3746829"/>
            <a:ext cx="905239" cy="52698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severe pain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773852-27E2-43F6-B2B9-64306A42069A}"/>
              </a:ext>
            </a:extLst>
          </p:cNvPr>
          <p:cNvSpPr/>
          <p:nvPr/>
        </p:nvSpPr>
        <p:spPr>
          <a:xfrm>
            <a:off x="2720436" y="2600706"/>
            <a:ext cx="932159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GP visit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BE773B-BDDD-411C-83D2-4A49FB8D900E}"/>
              </a:ext>
            </a:extLst>
          </p:cNvPr>
          <p:cNvSpPr/>
          <p:nvPr/>
        </p:nvSpPr>
        <p:spPr>
          <a:xfrm>
            <a:off x="5101212" y="3321632"/>
            <a:ext cx="3874137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Hospital Visit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9387E1-3478-4447-8DD1-ED1E5926D4CF}"/>
              </a:ext>
            </a:extLst>
          </p:cNvPr>
          <p:cNvSpPr/>
          <p:nvPr/>
        </p:nvSpPr>
        <p:spPr>
          <a:xfrm>
            <a:off x="6165016" y="3769494"/>
            <a:ext cx="888633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temp 103°F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04E9CB-58D8-496F-ABEB-6E64016B1EAE}"/>
              </a:ext>
            </a:extLst>
          </p:cNvPr>
          <p:cNvSpPr/>
          <p:nvPr/>
        </p:nvSpPr>
        <p:spPr>
          <a:xfrm>
            <a:off x="6080926" y="4397815"/>
            <a:ext cx="1072468" cy="57397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Bloated abdomen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28F592-D011-493E-A1E8-3C539D103117}"/>
              </a:ext>
            </a:extLst>
          </p:cNvPr>
          <p:cNvSpPr/>
          <p:nvPr/>
        </p:nvSpPr>
        <p:spPr>
          <a:xfrm>
            <a:off x="7259689" y="4374755"/>
            <a:ext cx="9087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ascites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E169EDC4-F8EC-4266-83A5-642EA01E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have?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92B24E-6558-4212-A2C3-B16B0570D07F}"/>
              </a:ext>
            </a:extLst>
          </p:cNvPr>
          <p:cNvSpPr/>
          <p:nvPr/>
        </p:nvSpPr>
        <p:spPr>
          <a:xfrm>
            <a:off x="8243604" y="4387616"/>
            <a:ext cx="859877" cy="5175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surgery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E3150AC-ADA1-4F8A-AA7B-F6292B9473B4}"/>
              </a:ext>
            </a:extLst>
          </p:cNvPr>
          <p:cNvSpPr/>
          <p:nvPr/>
        </p:nvSpPr>
        <p:spPr>
          <a:xfrm>
            <a:off x="4962689" y="4394828"/>
            <a:ext cx="1074143" cy="52298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ambulance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09135-9356-484C-8359-E8CAE0422F2C}"/>
              </a:ext>
            </a:extLst>
          </p:cNvPr>
          <p:cNvSpPr txBox="1"/>
          <p:nvPr/>
        </p:nvSpPr>
        <p:spPr>
          <a:xfrm>
            <a:off x="176378" y="611831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Years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F48FA3F-9736-41DD-B6B6-BD4AB46034FC}"/>
              </a:ext>
            </a:extLst>
          </p:cNvPr>
          <p:cNvSpPr/>
          <p:nvPr/>
        </p:nvSpPr>
        <p:spPr>
          <a:xfrm>
            <a:off x="1925961" y="1226774"/>
            <a:ext cx="1500021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abdominal pain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8FA95E-F6B4-47DD-A834-71EB421E698D}"/>
              </a:ext>
            </a:extLst>
          </p:cNvPr>
          <p:cNvSpPr/>
          <p:nvPr/>
        </p:nvSpPr>
        <p:spPr>
          <a:xfrm>
            <a:off x="1243998" y="204847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AE3D28-33E5-4503-A70E-07871F4EA2D8}"/>
              </a:ext>
            </a:extLst>
          </p:cNvPr>
          <p:cNvSpPr/>
          <p:nvPr/>
        </p:nvSpPr>
        <p:spPr>
          <a:xfrm>
            <a:off x="2411795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88E94D-71AC-4FAA-A1F6-C8A1605A5B74}"/>
              </a:ext>
            </a:extLst>
          </p:cNvPr>
          <p:cNvSpPr txBox="1"/>
          <p:nvPr/>
        </p:nvSpPr>
        <p:spPr>
          <a:xfrm>
            <a:off x="932549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50ED93-AB35-4BAF-ABA0-80155D4BFC89}"/>
              </a:ext>
            </a:extLst>
          </p:cNvPr>
          <p:cNvSpPr txBox="1"/>
          <p:nvPr/>
        </p:nvSpPr>
        <p:spPr>
          <a:xfrm>
            <a:off x="1678992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-1 Years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C27D2-A66B-4AC9-91FF-24CE465DA97A}"/>
              </a:ext>
            </a:extLst>
          </p:cNvPr>
          <p:cNvSpPr/>
          <p:nvPr/>
        </p:nvSpPr>
        <p:spPr>
          <a:xfrm>
            <a:off x="472269" y="171106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58761E7-22BF-46C7-A50E-6CF3EB2C9E6C}"/>
              </a:ext>
            </a:extLst>
          </p:cNvPr>
          <p:cNvSpPr/>
          <p:nvPr/>
        </p:nvSpPr>
        <p:spPr>
          <a:xfrm>
            <a:off x="1923149" y="171688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BD9B99-B516-4C77-B5FE-48840E3E320B}"/>
              </a:ext>
            </a:extLst>
          </p:cNvPr>
          <p:cNvSpPr txBox="1"/>
          <p:nvPr/>
        </p:nvSpPr>
        <p:spPr>
          <a:xfrm>
            <a:off x="3117608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Weeks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1EFD9D-8411-4759-A9CF-5291168925CA}"/>
              </a:ext>
            </a:extLst>
          </p:cNvPr>
          <p:cNvSpPr txBox="1"/>
          <p:nvPr/>
        </p:nvSpPr>
        <p:spPr>
          <a:xfrm>
            <a:off x="5314741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Days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A85AFC-C708-4D14-AB3E-F8495BEAAB00}"/>
              </a:ext>
            </a:extLst>
          </p:cNvPr>
          <p:cNvSpPr txBox="1"/>
          <p:nvPr/>
        </p:nvSpPr>
        <p:spPr>
          <a:xfrm>
            <a:off x="8021139" y="6099323"/>
            <a:ext cx="10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 Day 0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3095896-C887-409F-A7C4-8B7F96B58F6C}"/>
              </a:ext>
            </a:extLst>
          </p:cNvPr>
          <p:cNvSpPr/>
          <p:nvPr/>
        </p:nvSpPr>
        <p:spPr>
          <a:xfrm>
            <a:off x="7248884" y="3755078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CT Scan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977B5E3-A759-4EFE-9B71-5E06CB1CC403}"/>
              </a:ext>
            </a:extLst>
          </p:cNvPr>
          <p:cNvSpPr/>
          <p:nvPr/>
        </p:nvSpPr>
        <p:spPr>
          <a:xfrm>
            <a:off x="7543800" y="5000036"/>
            <a:ext cx="15596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endometrioma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D228FF-BC88-4D07-A8B7-9D8EDC39972A}"/>
              </a:ext>
            </a:extLst>
          </p:cNvPr>
          <p:cNvSpPr/>
          <p:nvPr/>
        </p:nvSpPr>
        <p:spPr>
          <a:xfrm>
            <a:off x="2708909" y="5990241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8E7671-CA7B-4C98-8FCB-741102212305}"/>
              </a:ext>
            </a:extLst>
          </p:cNvPr>
          <p:cNvSpPr txBox="1"/>
          <p:nvPr/>
        </p:nvSpPr>
        <p:spPr>
          <a:xfrm>
            <a:off x="2618831" y="5933653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7297C2-5A94-4179-826C-14B26BE2EC41}"/>
              </a:ext>
            </a:extLst>
          </p:cNvPr>
          <p:cNvSpPr/>
          <p:nvPr/>
        </p:nvSpPr>
        <p:spPr>
          <a:xfrm>
            <a:off x="4596595" y="5998744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7C9967-CE30-4C2B-A2B5-5D6BE42F99DA}"/>
              </a:ext>
            </a:extLst>
          </p:cNvPr>
          <p:cNvSpPr txBox="1"/>
          <p:nvPr/>
        </p:nvSpPr>
        <p:spPr>
          <a:xfrm>
            <a:off x="4508713" y="5956068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55" name="Slide Number Placeholder 6">
            <a:extLst>
              <a:ext uri="{FF2B5EF4-FFF2-40B4-BE49-F238E27FC236}">
                <a16:creationId xmlns:a16="http://schemas.microsoft.com/office/drawing/2014/main" id="{40F21F2E-7187-440C-8825-45C467BDF8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444583ED-F364-40B3-B25B-483B5033DFA3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11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8" grpId="0" animBg="1"/>
      <p:bldP spid="33" grpId="0" animBg="1"/>
      <p:bldP spid="37" grpId="0" animBg="1"/>
      <p:bldP spid="38" grpId="0" animBg="1"/>
      <p:bldP spid="41" grpId="0" animBg="1"/>
      <p:bldP spid="42" grpId="0" animBg="1"/>
      <p:bldP spid="45" grpId="0" animBg="1"/>
      <p:bldP spid="46" grpId="0" animBg="1"/>
      <p:bldP spid="50" grpId="0" animBg="1"/>
      <p:bldP spid="5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5AF8B-9626-4A2C-BBCC-2EB2596F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3C347-0741-4D9F-B399-813AF86F4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Synthea</a:t>
            </a:r>
            <a:r>
              <a:rPr lang="en-US" sz="2400" baseline="30000" dirty="0"/>
              <a:t>TM</a:t>
            </a:r>
            <a:r>
              <a:rPr lang="en-US" sz="2400" dirty="0"/>
              <a:t> is a Synthetic Patient Population Simulator. The goal is to output synthetic, realistic (but not real), patient data and associated health records in a variety of formats.</a:t>
            </a:r>
          </a:p>
          <a:p>
            <a:endParaRPr lang="en-US" sz="2400" dirty="0"/>
          </a:p>
          <a:p>
            <a:r>
              <a:rPr lang="en-US" sz="2400" dirty="0"/>
              <a:t>The resulting data is free from cost, privacy, and security restrictions. It can be used without restriction for a variety of secondary uses in academia, research, industry, and government (although a citation would be appreciated).</a:t>
            </a:r>
          </a:p>
          <a:p>
            <a:endParaRPr lang="en-US" sz="2400" dirty="0">
              <a:hlinkClick r:id="rId2"/>
            </a:endParaRPr>
          </a:p>
          <a:p>
            <a:r>
              <a:rPr lang="en-US" sz="2400" dirty="0">
                <a:hlinkClick r:id="rId2"/>
              </a:rPr>
              <a:t>https://github.com/synthetichealth/synthea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64606A-64A8-4BF6-9099-AC6FA66B46EA}"/>
              </a:ext>
            </a:extLst>
          </p:cNvPr>
          <p:cNvSpPr txBox="1"/>
          <p:nvPr/>
        </p:nvSpPr>
        <p:spPr>
          <a:xfrm>
            <a:off x="152400" y="5710664"/>
            <a:ext cx="883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Walonoski J, Kramer M, Nichols J, Quina A, Moesel C, Hall D, Duffett C, Dube K, Gallagher T, McLachlan S. Synthea: An approach, method, and software mechanism for generating synthetic patients and the synthetic electronic health care record. J Am Med Inform Assoc. 2017 Aug 30. doi: 10.1093/jamia/ocx079. [Epub ahead of print] PubMed PMID: 29025144.</a:t>
            </a:r>
          </a:p>
          <a:p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2D947-9559-42CD-A674-5D4CDB079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36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95FD65-F9B9-43F4-A423-A33B1DE24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Synthea Tables</a:t>
            </a: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2CF4EF73-47AF-43E4-9E09-37608C4538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6735757"/>
              </p:ext>
            </p:extLst>
          </p:nvPr>
        </p:nvGraphicFramePr>
        <p:xfrm>
          <a:off x="457200" y="1219200"/>
          <a:ext cx="8229600" cy="4476269"/>
        </p:xfrm>
        <a:graphic>
          <a:graphicData uri="http://schemas.openxmlformats.org/drawingml/2006/table">
            <a:tbl>
              <a:tblPr/>
              <a:tblGrid>
                <a:gridCol w="3264474">
                  <a:extLst>
                    <a:ext uri="{9D8B030D-6E8A-4147-A177-3AD203B41FA5}">
                      <a16:colId xmlns:a16="http://schemas.microsoft.com/office/drawing/2014/main" val="1835523396"/>
                    </a:ext>
                  </a:extLst>
                </a:gridCol>
                <a:gridCol w="4965126">
                  <a:extLst>
                    <a:ext uri="{9D8B030D-6E8A-4147-A177-3AD203B41FA5}">
                      <a16:colId xmlns:a16="http://schemas.microsoft.com/office/drawing/2014/main" val="2246338279"/>
                    </a:ext>
                  </a:extLst>
                </a:gridCol>
              </a:tblGrid>
              <a:tr h="232077"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File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Description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223477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2"/>
                        </a:rPr>
                        <a:t>allergies.csv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allergy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566462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3"/>
                        </a:rPr>
                        <a:t>careplans.csv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care plan data, including goals.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69081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4"/>
                        </a:rPr>
                        <a:t>conditions.csv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conditions or diagnoses.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94678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5"/>
                        </a:rPr>
                        <a:t>encounters.csv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encounter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614702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6"/>
                        </a:rPr>
                        <a:t>imaging_studies.csv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imaging metadata.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323041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7"/>
                        </a:rPr>
                        <a:t>immunizations.csv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immunization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656979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8"/>
                        </a:rPr>
                        <a:t>medications.csv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medication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557026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9"/>
                        </a:rPr>
                        <a:t>observations.csv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observations including vital signs and lab reports.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401165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0"/>
                        </a:rPr>
                        <a:t>organizations.csv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Provider organizations including hospitals.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699593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1"/>
                        </a:rPr>
                        <a:t>patients.csv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demographic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088046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2"/>
                        </a:rPr>
                        <a:t>procedures.csv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procedure data including surgeries.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761453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2"/>
                        </a:rPr>
                        <a:t>providers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Clinicians that provide patient care.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42470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6184D4-05FF-43C4-8781-FDA5C4BE9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921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06434-1949-43AB-8A2C-A840C7BCF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1FA5B81-AF72-4D81-90C2-05A7384E30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8988868"/>
              </p:ext>
            </p:extLst>
          </p:nvPr>
        </p:nvGraphicFramePr>
        <p:xfrm>
          <a:off x="862492" y="1346200"/>
          <a:ext cx="7663441" cy="44500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0804">
                  <a:extLst>
                    <a:ext uri="{9D8B030D-6E8A-4147-A177-3AD203B41FA5}">
                      <a16:colId xmlns:a16="http://schemas.microsoft.com/office/drawing/2014/main" val="4251094589"/>
                    </a:ext>
                  </a:extLst>
                </a:gridCol>
                <a:gridCol w="5582637">
                  <a:extLst>
                    <a:ext uri="{9D8B030D-6E8A-4147-A177-3AD203B41FA5}">
                      <a16:colId xmlns:a16="http://schemas.microsoft.com/office/drawing/2014/main" val="40062092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+mn-lt"/>
                        </a:rPr>
                        <a:t>Time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n-lt"/>
                        </a:rPr>
                        <a:t>Agenda Item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865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9:00-9:30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cs typeface="+mn-cs"/>
                        </a:rPr>
                        <a:t>Overview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417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9:30-10:45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+mn-cs"/>
                        </a:rPr>
                        <a:t>ETL Step 1 – Design Your ETL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129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10:45-11:15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cs typeface="+mn-cs"/>
                        </a:rPr>
                        <a:t>Break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552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11:15-12:00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+mn-cs"/>
                        </a:rPr>
                        <a:t>ETL Step 2 – Mapping to the Vocabulary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427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12:00-1:00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cs typeface="+mn-cs"/>
                        </a:rPr>
                        <a:t>Lunch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186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1:00-1:30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+mn-cs"/>
                        </a:rPr>
                        <a:t>ETL Step 2 – Mapping to the Vocabulary (continued)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729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1:30-3:00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+mn-cs"/>
                        </a:rPr>
                        <a:t>ETL Step 3 – Develop ETL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112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3:00-3:30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cs typeface="+mn-cs"/>
                        </a:rPr>
                        <a:t>Break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986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3:30-4:15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+mn-cs"/>
                        </a:rPr>
                        <a:t>ETL Step 4 – Quality Control</a:t>
                      </a:r>
                      <a:endParaRPr lang="en-US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902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4:15-4:45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+mn-cs"/>
                        </a:rPr>
                        <a:t>ETL Step 5 – ETL Maintenance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545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4:45-5:00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+mn-cs"/>
                        </a:rPr>
                        <a:t>ETL Pain Points &amp; Conclusions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67736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AFAEB-7944-4A30-907E-9BA785604D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0641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37C1E-6149-49E0-A442-590881313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Data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572D5885-E9DB-47D7-9762-FB77950AFC66}"/>
              </a:ext>
            </a:extLst>
          </p:cNvPr>
          <p:cNvSpPr/>
          <p:nvPr/>
        </p:nvSpPr>
        <p:spPr>
          <a:xfrm>
            <a:off x="2024740" y="2046514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raw_lauren</a:t>
            </a:r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D9DDAD8D-F0CB-43A2-B615-4EDB19F67935}"/>
              </a:ext>
            </a:extLst>
          </p:cNvPr>
          <p:cNvSpPr/>
          <p:nvPr/>
        </p:nvSpPr>
        <p:spPr>
          <a:xfrm>
            <a:off x="5660570" y="2046514"/>
            <a:ext cx="1921330" cy="1979386"/>
          </a:xfrm>
          <a:prstGeom prst="flowChartMagneticDisk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raw_synthea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2496B5-B26F-4229-AFDB-638252AB3309}"/>
              </a:ext>
            </a:extLst>
          </p:cNvPr>
          <p:cNvSpPr txBox="1"/>
          <p:nvPr/>
        </p:nvSpPr>
        <p:spPr>
          <a:xfrm>
            <a:off x="5426526" y="4212770"/>
            <a:ext cx="2472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1000 Patient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Synthetic Data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Synthea Format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97AE06-C2DB-4E03-907D-5EA2B4F63184}"/>
              </a:ext>
            </a:extLst>
          </p:cNvPr>
          <p:cNvSpPr txBox="1"/>
          <p:nvPr/>
        </p:nvSpPr>
        <p:spPr>
          <a:xfrm>
            <a:off x="1749348" y="4212770"/>
            <a:ext cx="2472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 Patient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Lauren Data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Synthea Format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ED2190-3C5E-402B-8AC7-0EA6C685E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49" b="89973" l="9739" r="91924">
                        <a14:foregroundMark x1="47506" y1="54743" x2="57482" y2="56640"/>
                        <a14:foregroundMark x1="38480" y1="18157" x2="75059" y2="10569"/>
                        <a14:foregroundMark x1="83982" y1="30785" x2="91924" y2="48780"/>
                        <a14:foregroundMark x1="75059" y1="10569" x2="79515" y2="20665"/>
                        <a14:foregroundMark x1="91924" y1="48780" x2="68884" y2="81843"/>
                        <a14:foregroundMark x1="68884" y1="81843" x2="26841" y2="83198"/>
                        <a14:foregroundMark x1="36817" y1="79404" x2="36817" y2="76965"/>
                        <a14:foregroundMark x1="43468" y1="8401" x2="72684" y2="8401"/>
                        <a14:foregroundMark x1="46793" y1="8401" x2="66983" y2="5149"/>
                        <a14:backgroundMark x1="83135" y1="19241" x2="86461" y2="298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7759" y="2046514"/>
            <a:ext cx="935291" cy="8197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BA5C7-CEB5-40E8-BE04-39F8E1B936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595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F55D-BFE0-427D-AEA1-9DF1A18B4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help us get started . . 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730E15E-DCD6-43FC-A519-A4EAB9A7F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059113"/>
            <a:ext cx="4040188" cy="639762"/>
          </a:xfrm>
        </p:spPr>
        <p:txBody>
          <a:bodyPr/>
          <a:lstStyle/>
          <a:p>
            <a:r>
              <a:rPr lang="en-US" dirty="0"/>
              <a:t>White Rabbit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1D9A93E-3130-4EC1-BECC-A4CA6E590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3698875"/>
            <a:ext cx="4040188" cy="26003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performs a scan of the source data, providing detailed information on the tables, fields, and values that appear in a field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2BD8815-52CC-4775-83D8-6D1A271FC7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3059113"/>
            <a:ext cx="4041775" cy="639762"/>
          </a:xfrm>
        </p:spPr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1AA8925-30EE-4F66-9054-7C40CA8740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3698875"/>
            <a:ext cx="4041775" cy="26003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Uses White Rabbit scan to provide a graphical user interface to help build an ETL document</a:t>
            </a:r>
          </a:p>
          <a:p>
            <a:endParaRPr lang="en-US" dirty="0"/>
          </a:p>
          <a:p>
            <a:r>
              <a:rPr lang="en-US" dirty="0"/>
              <a:t>Does not generate code*</a:t>
            </a:r>
            <a:br>
              <a:rPr lang="en-US" dirty="0"/>
            </a:br>
            <a:br>
              <a:rPr lang="en-US" i="1" dirty="0"/>
            </a:br>
            <a:r>
              <a:rPr lang="en-US" sz="2200" i="1" dirty="0"/>
              <a:t>*But people are test driving this</a:t>
            </a:r>
            <a:endParaRPr lang="en-US" dirty="0"/>
          </a:p>
        </p:txBody>
      </p:sp>
      <p:pic>
        <p:nvPicPr>
          <p:cNvPr id="4" name="Picture 4" descr="alt text">
            <a:extLst>
              <a:ext uri="{FF2B5EF4-FFF2-40B4-BE49-F238E27FC236}">
                <a16:creationId xmlns:a16="http://schemas.microsoft.com/office/drawing/2014/main" id="{41705E6E-78DD-47E5-8AD5-EA5341EA6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02" y="1671615"/>
            <a:ext cx="1201783" cy="12017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8B9EB0-9702-404F-A188-7333A7E16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687" y="1671615"/>
            <a:ext cx="1314450" cy="129567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92B98DAA-8FF1-46D2-AFE2-94693E1A7E7F}"/>
              </a:ext>
            </a:extLst>
          </p:cNvPr>
          <p:cNvSpPr/>
          <p:nvPr/>
        </p:nvSpPr>
        <p:spPr>
          <a:xfrm>
            <a:off x="3848100" y="1943100"/>
            <a:ext cx="1447800" cy="9302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92B79F-9D0E-4FF0-8E27-74341B3DDD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999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5507F9-3A90-4E76-AB7D-EFF454636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Location</a:t>
            </a:r>
          </a:p>
        </p:txBody>
      </p:sp>
      <p:pic>
        <p:nvPicPr>
          <p:cNvPr id="10" name="Picture 4" descr="alt text">
            <a:extLst>
              <a:ext uri="{FF2B5EF4-FFF2-40B4-BE49-F238E27FC236}">
                <a16:creationId xmlns:a16="http://schemas.microsoft.com/office/drawing/2014/main" id="{9300D137-3C74-4E5E-8443-52B90EC79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7A006A-F8CD-4F94-B1BC-6C749434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48DB03-4C55-4660-9184-FA8BE0C62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64" y="1167607"/>
            <a:ext cx="7434072" cy="491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645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2BA3CA-305E-4287-94FB-482833358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6877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4D8AAE77-A6C2-4C12-A4F5-55D877995891}"/>
              </a:ext>
            </a:extLst>
          </p:cNvPr>
          <p:cNvSpPr/>
          <p:nvPr/>
        </p:nvSpPr>
        <p:spPr>
          <a:xfrm>
            <a:off x="6997700" y="2501900"/>
            <a:ext cx="1397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6F713-6654-4264-A709-E26F6579B9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0032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4D8AAE77-A6C2-4C12-A4F5-55D877995891}"/>
              </a:ext>
            </a:extLst>
          </p:cNvPr>
          <p:cNvSpPr/>
          <p:nvPr/>
        </p:nvSpPr>
        <p:spPr>
          <a:xfrm>
            <a:off x="2158999" y="3429000"/>
            <a:ext cx="6132057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F7127-17F7-4CE3-BE12-1E7EB2A48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9938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308F8-F7DB-4B15-9C4B-879EB89E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– Scan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74B26-C158-42A1-91B2-C64B9B52B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271" y="3287485"/>
            <a:ext cx="7957457" cy="292156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already ran the scan on raw_synthea</a:t>
            </a:r>
          </a:p>
          <a:p>
            <a:endParaRPr lang="en-US" dirty="0"/>
          </a:p>
          <a:p>
            <a:r>
              <a:rPr lang="en-US" dirty="0"/>
              <a:t>To open the scan while we review:</a:t>
            </a:r>
          </a:p>
          <a:p>
            <a:pPr lvl="1"/>
            <a:r>
              <a:rPr lang="en-US" dirty="0">
                <a:hlinkClick r:id="rId2"/>
              </a:rPr>
              <a:t>https://github.com/OHDSI/Tutorial-ETL</a:t>
            </a:r>
            <a:endParaRPr lang="en-US" dirty="0"/>
          </a:p>
          <a:p>
            <a:pPr lvl="1"/>
            <a:r>
              <a:rPr lang="en-US" dirty="0"/>
              <a:t>Materials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WhiteRabbit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ScanReport_raw_synthea.xlsx</a:t>
            </a:r>
          </a:p>
          <a:p>
            <a:pPr lvl="1"/>
            <a:r>
              <a:rPr lang="en-US" dirty="0"/>
              <a:t>Click “View Raw” to download the XLSX</a:t>
            </a:r>
          </a:p>
        </p:txBody>
      </p:sp>
      <p:pic>
        <p:nvPicPr>
          <p:cNvPr id="4" name="Picture 3" descr="alt text">
            <a:extLst>
              <a:ext uri="{FF2B5EF4-FFF2-40B4-BE49-F238E27FC236}">
                <a16:creationId xmlns:a16="http://schemas.microsoft.com/office/drawing/2014/main" id="{E1AEEB60-9A87-4AA5-ACBB-8B66E7C35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B8A198-C70B-4E88-A5C0-4F3BD8E536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6B90B3F1-6CA2-4100-A9D3-EE5215DED7FE}"/>
              </a:ext>
            </a:extLst>
          </p:cNvPr>
          <p:cNvSpPr/>
          <p:nvPr/>
        </p:nvSpPr>
        <p:spPr>
          <a:xfrm>
            <a:off x="3611335" y="1149349"/>
            <a:ext cx="1921330" cy="1979386"/>
          </a:xfrm>
          <a:prstGeom prst="flowChartMagneticDisk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raw_synthea</a:t>
            </a:r>
          </a:p>
        </p:txBody>
      </p:sp>
    </p:spTree>
    <p:extLst>
      <p:ext uri="{BB962C8B-B14F-4D97-AF65-F5344CB8AC3E}">
        <p14:creationId xmlns:p14="http://schemas.microsoft.com/office/powerpoint/2010/main" val="23531702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6734139-2891-4F63-85F1-E12F35B70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635" y="1204036"/>
            <a:ext cx="4106731" cy="52888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/>
              <a:t>raw_synthea</a:t>
            </a:r>
          </a:p>
        </p:txBody>
      </p:sp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1C87D7-4667-474B-85D1-118A552980BE}"/>
              </a:ext>
            </a:extLst>
          </p:cNvPr>
          <p:cNvSpPr/>
          <p:nvPr/>
        </p:nvSpPr>
        <p:spPr>
          <a:xfrm>
            <a:off x="6635245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Overview 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EE983-3074-48DB-8826-CF5BBE1AF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15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B4F4590-517E-4199-BA17-6775BC18E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119" y="1117303"/>
            <a:ext cx="5719762" cy="52441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/>
              <a:t>raw_synthea</a:t>
            </a:r>
          </a:p>
        </p:txBody>
      </p:sp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C7F37408-8E79-4862-8967-6C9D6A778E34}"/>
              </a:ext>
            </a:extLst>
          </p:cNvPr>
          <p:cNvSpPr/>
          <p:nvPr/>
        </p:nvSpPr>
        <p:spPr>
          <a:xfrm>
            <a:off x="2388475" y="5872163"/>
            <a:ext cx="1397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174E11-3DDB-463D-A0F7-56FA8E81F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AF19E1-6B96-466F-B50C-0214B29BEC76}"/>
              </a:ext>
            </a:extLst>
          </p:cNvPr>
          <p:cNvSpPr/>
          <p:nvPr/>
        </p:nvSpPr>
        <p:spPr>
          <a:xfrm>
            <a:off x="6635245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Overview Tab</a:t>
            </a:r>
          </a:p>
        </p:txBody>
      </p:sp>
    </p:spTree>
    <p:extLst>
      <p:ext uri="{BB962C8B-B14F-4D97-AF65-F5344CB8AC3E}">
        <p14:creationId xmlns:p14="http://schemas.microsoft.com/office/powerpoint/2010/main" val="27719988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4B679B-1C28-40F0-97C2-4DF54CB74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404" y="1236006"/>
            <a:ext cx="6361192" cy="50413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/>
              <a:t>raw_synthea</a:t>
            </a:r>
          </a:p>
        </p:txBody>
      </p:sp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36411575-E795-4828-B4FE-9954C2650E82}"/>
              </a:ext>
            </a:extLst>
          </p:cNvPr>
          <p:cNvSpPr/>
          <p:nvPr/>
        </p:nvSpPr>
        <p:spPr>
          <a:xfrm>
            <a:off x="5447053" y="5782901"/>
            <a:ext cx="1143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12D5DE-D8F7-4949-BFCE-B562C5C31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9A31EF-BEE1-4BFE-A230-C857C70E2597}"/>
              </a:ext>
            </a:extLst>
          </p:cNvPr>
          <p:cNvSpPr/>
          <p:nvPr/>
        </p:nvSpPr>
        <p:spPr>
          <a:xfrm>
            <a:off x="6635245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Patients Tab</a:t>
            </a:r>
          </a:p>
        </p:txBody>
      </p:sp>
    </p:spTree>
    <p:extLst>
      <p:ext uri="{BB962C8B-B14F-4D97-AF65-F5344CB8AC3E}">
        <p14:creationId xmlns:p14="http://schemas.microsoft.com/office/powerpoint/2010/main" val="830709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Ground Rules</a:t>
            </a:r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indent="-266700">
              <a:spcBef>
                <a:spcPts val="0"/>
              </a:spcBef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800" dirty="0"/>
              <a:t>We have build in some decent sized breaks, please return before times up</a:t>
            </a:r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2800" dirty="0"/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800" dirty="0"/>
              <a:t>We are recording this presentation for future use</a:t>
            </a:r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1800" dirty="0"/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1400" dirty="0"/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800" dirty="0"/>
              <a:t>We may </a:t>
            </a:r>
            <a:r>
              <a:rPr lang="de-DE" sz="2800" dirty="0"/>
              <a:t>take </a:t>
            </a:r>
            <a:r>
              <a:rPr lang="en-US" sz="2800" dirty="0"/>
              <a:t>some questions off-line if too specific</a:t>
            </a:r>
          </a:p>
        </p:txBody>
      </p:sp>
      <p:sp>
        <p:nvSpPr>
          <p:cNvPr id="247" name="Shape 24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4</a:t>
            </a:fld>
            <a:endParaRPr lang="en-US" dirty="0"/>
          </a:p>
        </p:txBody>
      </p:sp>
      <p:pic>
        <p:nvPicPr>
          <p:cNvPr id="6" name="Picture 2" descr="http://data.whicdn.com/images/137419430/superthum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22006"/>
            <a:ext cx="1318783" cy="109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8353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24F06D-FAF0-44C7-A654-FFD453F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Your Turn:</a:t>
            </a:r>
            <a:br>
              <a:rPr lang="en-US" dirty="0"/>
            </a:br>
            <a:r>
              <a:rPr lang="en-US" dirty="0"/>
              <a:t>Scan Lauren’s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B59AD0-B1CF-471D-A264-3C1ACDEC6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5821" y="1600200"/>
            <a:ext cx="5840980" cy="4762500"/>
          </a:xfrm>
        </p:spPr>
        <p:txBody>
          <a:bodyPr>
            <a:normAutofit/>
          </a:bodyPr>
          <a:lstStyle/>
          <a:p>
            <a:r>
              <a:rPr lang="en-US" dirty="0"/>
              <a:t>Click on WhiteRabbit shortcut</a:t>
            </a:r>
          </a:p>
          <a:p>
            <a:r>
              <a:rPr lang="en-US" dirty="0"/>
              <a:t>Go into the WhiteRabbit folder</a:t>
            </a:r>
          </a:p>
          <a:p>
            <a:r>
              <a:rPr lang="en-US" dirty="0"/>
              <a:t>Open bin\whiteRabbit.bat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Image result for pusheen working">
            <a:extLst>
              <a:ext uri="{FF2B5EF4-FFF2-40B4-BE49-F238E27FC236}">
                <a16:creationId xmlns:a16="http://schemas.microsoft.com/office/drawing/2014/main" id="{AB1A2318-6F67-4889-8FC6-FC0B9DA160FF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40" y="1245167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t text">
            <a:extLst>
              <a:ext uri="{FF2B5EF4-FFF2-40B4-BE49-F238E27FC236}">
                <a16:creationId xmlns:a16="http://schemas.microsoft.com/office/drawing/2014/main" id="{7402784C-902F-4471-B318-18938D995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C4533-F0C8-4AB6-8CCE-AC5A71FBF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F272AA82-9E0F-4E04-8EC5-C3FAC119748D}"/>
              </a:ext>
            </a:extLst>
          </p:cNvPr>
          <p:cNvSpPr/>
          <p:nvPr/>
        </p:nvSpPr>
        <p:spPr>
          <a:xfrm>
            <a:off x="691015" y="3633447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raw_lauren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0425D7-0D83-4304-A88B-880E496A0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0979" y="3292067"/>
            <a:ext cx="5052994" cy="332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326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24F06D-FAF0-44C7-A654-FFD453F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Your Turn:</a:t>
            </a:r>
            <a:br>
              <a:rPr lang="en-US" dirty="0"/>
            </a:br>
            <a:r>
              <a:rPr lang="en-US" dirty="0"/>
              <a:t>Scan Lauren’s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B59AD0-B1CF-471D-A264-3C1ACDEC6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5821" y="1600200"/>
            <a:ext cx="5840980" cy="4762500"/>
          </a:xfrm>
        </p:spPr>
        <p:txBody>
          <a:bodyPr>
            <a:normAutofit/>
          </a:bodyPr>
          <a:lstStyle/>
          <a:p>
            <a:r>
              <a:rPr lang="en-US" dirty="0"/>
              <a:t>Connect to Lauren’s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Test connection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Image result for pusheen working">
            <a:extLst>
              <a:ext uri="{FF2B5EF4-FFF2-40B4-BE49-F238E27FC236}">
                <a16:creationId xmlns:a16="http://schemas.microsoft.com/office/drawing/2014/main" id="{AB1A2318-6F67-4889-8FC6-FC0B9DA160FF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40" y="1245167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t text">
            <a:extLst>
              <a:ext uri="{FF2B5EF4-FFF2-40B4-BE49-F238E27FC236}">
                <a16:creationId xmlns:a16="http://schemas.microsoft.com/office/drawing/2014/main" id="{7402784C-902F-4471-B318-18938D995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C4533-F0C8-4AB6-8CCE-AC5A71FBF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F272AA82-9E0F-4E04-8EC5-C3FAC119748D}"/>
              </a:ext>
            </a:extLst>
          </p:cNvPr>
          <p:cNvSpPr/>
          <p:nvPr/>
        </p:nvSpPr>
        <p:spPr>
          <a:xfrm>
            <a:off x="691015" y="3633447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raw_lauren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7FF6F9-B240-4A18-9FAD-859AADC67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415" y="2171698"/>
            <a:ext cx="5292972" cy="32766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D44E39-ADB3-4E6E-B022-810BA23E228B}"/>
              </a:ext>
            </a:extLst>
          </p:cNvPr>
          <p:cNvSpPr txBox="1"/>
          <p:nvPr/>
        </p:nvSpPr>
        <p:spPr>
          <a:xfrm>
            <a:off x="5958672" y="3751605"/>
            <a:ext cx="1079878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343434"/>
                </a:solidFill>
              </a:rPr>
              <a:t>ohdsi</a:t>
            </a:r>
          </a:p>
        </p:txBody>
      </p:sp>
    </p:spTree>
    <p:extLst>
      <p:ext uri="{BB962C8B-B14F-4D97-AF65-F5344CB8AC3E}">
        <p14:creationId xmlns:p14="http://schemas.microsoft.com/office/powerpoint/2010/main" val="27250829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24F06D-FAF0-44C7-A654-FFD453F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Your Turn:</a:t>
            </a:r>
            <a:br>
              <a:rPr lang="en-US" dirty="0"/>
            </a:br>
            <a:r>
              <a:rPr lang="en-US" dirty="0"/>
              <a:t>Scan Lauren’s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B59AD0-B1CF-471D-A264-3C1ACDEC6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5821" y="1600200"/>
            <a:ext cx="5840980" cy="47625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Go to the “Scan” tab</a:t>
            </a:r>
          </a:p>
          <a:p>
            <a:endParaRPr lang="en-US" dirty="0"/>
          </a:p>
          <a:p>
            <a:r>
              <a:rPr lang="en-US" dirty="0"/>
              <a:t>Press “Add all in DB” button, set “Min cell count” to 0, and then “Scan tables”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Open ScanReport.xlsx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Image result for pusheen working">
            <a:extLst>
              <a:ext uri="{FF2B5EF4-FFF2-40B4-BE49-F238E27FC236}">
                <a16:creationId xmlns:a16="http://schemas.microsoft.com/office/drawing/2014/main" id="{AB1A2318-6F67-4889-8FC6-FC0B9DA160FF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40" y="1245167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t text">
            <a:extLst>
              <a:ext uri="{FF2B5EF4-FFF2-40B4-BE49-F238E27FC236}">
                <a16:creationId xmlns:a16="http://schemas.microsoft.com/office/drawing/2014/main" id="{7402784C-902F-4471-B318-18938D995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C4533-F0C8-4AB6-8CCE-AC5A71FBF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F272AA82-9E0F-4E04-8EC5-C3FAC119748D}"/>
              </a:ext>
            </a:extLst>
          </p:cNvPr>
          <p:cNvSpPr/>
          <p:nvPr/>
        </p:nvSpPr>
        <p:spPr>
          <a:xfrm>
            <a:off x="691015" y="3633447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raw_lauren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21B924-0D09-43E4-A387-EF8CBFC57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459" y="3587782"/>
            <a:ext cx="627697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8724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1B3262C-DF2F-4C34-8F33-3870DAEC7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456897" y="3156623"/>
            <a:ext cx="2323095" cy="2358653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824F06D-FAF0-44C7-A654-FFD453F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Your Turn:</a:t>
            </a:r>
            <a:br>
              <a:rPr lang="en-US" dirty="0"/>
            </a:br>
            <a:r>
              <a:rPr lang="en-US" dirty="0"/>
              <a:t>Scan Lauren’s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B59AD0-B1CF-471D-A264-3C1ACDEC6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5821" y="1600200"/>
            <a:ext cx="5840980" cy="4762500"/>
          </a:xfrm>
        </p:spPr>
        <p:txBody>
          <a:bodyPr>
            <a:normAutofit/>
          </a:bodyPr>
          <a:lstStyle/>
          <a:p>
            <a:r>
              <a:rPr lang="en-US" dirty="0"/>
              <a:t>What is the most common condition Lauren has?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Image result for pusheen working">
            <a:extLst>
              <a:ext uri="{FF2B5EF4-FFF2-40B4-BE49-F238E27FC236}">
                <a16:creationId xmlns:a16="http://schemas.microsoft.com/office/drawing/2014/main" id="{AB1A2318-6F67-4889-8FC6-FC0B9DA160FF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63" y="1168165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t text">
            <a:extLst>
              <a:ext uri="{FF2B5EF4-FFF2-40B4-BE49-F238E27FC236}">
                <a16:creationId xmlns:a16="http://schemas.microsoft.com/office/drawing/2014/main" id="{7402784C-902F-4471-B318-18938D995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C4533-F0C8-4AB6-8CCE-AC5A71FBF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F272AA82-9E0F-4E04-8EC5-C3FAC119748D}"/>
              </a:ext>
            </a:extLst>
          </p:cNvPr>
          <p:cNvSpPr/>
          <p:nvPr/>
        </p:nvSpPr>
        <p:spPr>
          <a:xfrm>
            <a:off x="691015" y="3633447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raw_lauren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4EB299-7DFC-495E-A345-B740B094EA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5514" y="2610074"/>
            <a:ext cx="2794886" cy="345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03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6FC75-6CC3-42BD-A05D-4D09BE3E4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2914" y="1600200"/>
            <a:ext cx="4963886" cy="4525963"/>
          </a:xfrm>
        </p:spPr>
        <p:txBody>
          <a:bodyPr/>
          <a:lstStyle/>
          <a:p>
            <a:r>
              <a:rPr lang="en-US" dirty="0"/>
              <a:t>White Rabbit creates an export of information about the source data</a:t>
            </a:r>
          </a:p>
          <a:p>
            <a:endParaRPr lang="en-US" dirty="0"/>
          </a:p>
          <a:p>
            <a:r>
              <a:rPr lang="en-US" dirty="0"/>
              <a:t>The scan can be used to:</a:t>
            </a:r>
          </a:p>
          <a:p>
            <a:pPr lvl="1"/>
            <a:r>
              <a:rPr lang="en-US" dirty="0"/>
              <a:t>Learn about your source data</a:t>
            </a:r>
          </a:p>
          <a:p>
            <a:pPr lvl="1"/>
            <a:r>
              <a:rPr lang="en-US" dirty="0"/>
              <a:t>Used by 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6" name="Picture 4" descr="alt text">
            <a:extLst>
              <a:ext uri="{FF2B5EF4-FFF2-40B4-BE49-F238E27FC236}">
                <a16:creationId xmlns:a16="http://schemas.microsoft.com/office/drawing/2014/main" id="{06D98620-4F93-4E1C-88FC-71E1640E731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470" y="1600200"/>
            <a:ext cx="1459933" cy="145993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6110B55E-3046-4521-8E12-5A2746264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6" y="3669733"/>
            <a:ext cx="2799180" cy="18409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alt text">
            <a:extLst>
              <a:ext uri="{FF2B5EF4-FFF2-40B4-BE49-F238E27FC236}">
                <a16:creationId xmlns:a16="http://schemas.microsoft.com/office/drawing/2014/main" id="{8CCF840E-EEF0-49E5-88EB-E37B3D07E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5293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D4FB14C-BC96-4AB6-8F33-33C06A8FE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r>
              <a:rPr lang="en-US" dirty="0"/>
              <a:t>Can read and display a White Rabbit scan document</a:t>
            </a:r>
          </a:p>
          <a:p>
            <a:endParaRPr lang="en-US" dirty="0"/>
          </a:p>
          <a:p>
            <a:r>
              <a:rPr lang="en-US" dirty="0"/>
              <a:t>Provides a graphical interface to allow a user to connect source data to tables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F2514A-DB3E-452F-BD12-F6E94324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7A1F00-A67E-4C5F-A698-7AF367170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697" y="1698171"/>
            <a:ext cx="1481091" cy="14599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0" name="Picture 2" descr="Switching between CDMv4 and CDMv5">
            <a:extLst>
              <a:ext uri="{FF2B5EF4-FFF2-40B4-BE49-F238E27FC236}">
                <a16:creationId xmlns:a16="http://schemas.microsoft.com/office/drawing/2014/main" id="{F9DB9032-E182-4108-85D1-E9E94E1752C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872" y="3667578"/>
            <a:ext cx="3018740" cy="18405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1825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BF2514A-DB3E-452F-BD12-F6E94324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6FC75-6CC3-42BD-A05D-4D09BE3E44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2710543"/>
            <a:ext cx="4634565" cy="341562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will use the ScanReport_raw_synthea.xlsx for this:</a:t>
            </a:r>
          </a:p>
          <a:p>
            <a:pPr lvl="1"/>
            <a:r>
              <a:rPr lang="en-US" dirty="0">
                <a:hlinkClick r:id="rId3"/>
              </a:rPr>
              <a:t>https://github.com/OHDSI/Tutorial-ETL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Materials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WhiteRabbit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ScanReport_raw_synthea.xlsx</a:t>
            </a:r>
          </a:p>
          <a:p>
            <a:pPr lvl="1"/>
            <a:endParaRPr lang="en-US" sz="1100" dirty="0"/>
          </a:p>
          <a:p>
            <a:pPr lvl="1"/>
            <a:r>
              <a:rPr lang="en-US" dirty="0"/>
              <a:t>Press the “Download” button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87521-B95B-4CD0-A7E6-E1C343AD0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26948" y="2710543"/>
            <a:ext cx="3432875" cy="2141304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dirty="0"/>
              <a:t>Save it to the desktop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Open it 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AF521978-459F-4D11-9DDE-F19D8FF9D2AD}"/>
              </a:ext>
            </a:extLst>
          </p:cNvPr>
          <p:cNvSpPr/>
          <p:nvPr/>
        </p:nvSpPr>
        <p:spPr>
          <a:xfrm>
            <a:off x="1564820" y="1167946"/>
            <a:ext cx="1428751" cy="1365251"/>
          </a:xfrm>
          <a:prstGeom prst="flowChartMagneticDisk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raw_</a:t>
            </a:r>
            <a:br>
              <a:rPr lang="en-US" sz="2400" dirty="0"/>
            </a:br>
            <a:r>
              <a:rPr lang="en-US" sz="2400" dirty="0"/>
              <a:t>synthea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7399E5-DA1C-4C08-99F7-7670F0776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422" y="1560007"/>
            <a:ext cx="244792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823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D4FB14C-BC96-4AB6-8F33-33C06A8FE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r>
              <a:rPr lang="en-US" dirty="0"/>
              <a:t>The scan tells Rabbit in a Hat what is in the raw database</a:t>
            </a:r>
          </a:p>
          <a:p>
            <a:endParaRPr lang="en-US" sz="1800" dirty="0"/>
          </a:p>
          <a:p>
            <a:pPr lvl="1"/>
            <a:r>
              <a:rPr lang="en-US" dirty="0"/>
              <a:t>Orange Tables = Raw</a:t>
            </a:r>
          </a:p>
          <a:p>
            <a:pPr lvl="1"/>
            <a:endParaRPr lang="en-US" sz="1800" dirty="0"/>
          </a:p>
          <a:p>
            <a:pPr lvl="1"/>
            <a:r>
              <a:rPr lang="en-US" dirty="0"/>
              <a:t>Blue Tables = CDM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F2514A-DB3E-452F-BD12-F6E94324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8D565E-1426-4454-896D-8D5FA70DD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205" y="1719944"/>
            <a:ext cx="3892672" cy="382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4819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6784596" cy="838200"/>
          </a:xfrm>
        </p:spPr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B897464-DF6F-45B7-8B7A-D99C37C55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2834" y="1535113"/>
            <a:ext cx="4040188" cy="63976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3200" dirty="0"/>
              <a:t>Together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DE803E9-1A18-4E00-9EB4-38BACE9216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3200" dirty="0"/>
              <a:t>On your Own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94EDF3-D1DA-46BA-BA86-7858F5441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516" y="2452291"/>
            <a:ext cx="2028825" cy="600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BE44F0-8B4C-4C62-BB50-1FFCE357B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753" y="3081097"/>
            <a:ext cx="2038350" cy="647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2004F0-3B90-4F43-B82D-69B0A397A5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8516" y="3757529"/>
            <a:ext cx="2028825" cy="581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7A1BAC-D953-472E-B304-291A1C7F9B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1975" y="2389983"/>
            <a:ext cx="2047875" cy="590550"/>
          </a:xfrm>
          <a:prstGeom prst="rect">
            <a:avLst/>
          </a:prstGeom>
        </p:spPr>
      </p:pic>
      <p:pic>
        <p:nvPicPr>
          <p:cNvPr id="13" name="Picture 2" descr="Image result for pusheen working">
            <a:extLst>
              <a:ext uri="{FF2B5EF4-FFF2-40B4-BE49-F238E27FC236}">
                <a16:creationId xmlns:a16="http://schemas.microsoft.com/office/drawing/2014/main" id="{065EC370-6C21-48CE-A3B9-36B80641781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772" y="3595689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0A9F19-E2DE-4350-80E2-B52E7ACDF1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3875" y="3119437"/>
            <a:ext cx="2085975" cy="6191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11E35C-EF6B-41CE-8051-A325823453AE}"/>
              </a:ext>
            </a:extLst>
          </p:cNvPr>
          <p:cNvSpPr txBox="1"/>
          <p:nvPr/>
        </p:nvSpPr>
        <p:spPr>
          <a:xfrm>
            <a:off x="5861713" y="3258445"/>
            <a:ext cx="1760562" cy="307777"/>
          </a:xfrm>
          <a:prstGeom prst="rect">
            <a:avLst/>
          </a:prstGeom>
          <a:solidFill>
            <a:srgbClr val="C88AC5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Generate document</a:t>
            </a:r>
          </a:p>
        </p:txBody>
      </p:sp>
    </p:spTree>
    <p:extLst>
      <p:ext uri="{BB962C8B-B14F-4D97-AF65-F5344CB8AC3E}">
        <p14:creationId xmlns:p14="http://schemas.microsoft.com/office/powerpoint/2010/main" val="37522781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5112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Important links to keep in mind when working on an ETL:</a:t>
            </a:r>
            <a:br>
              <a:rPr lang="en-US" dirty="0"/>
            </a:br>
            <a:endParaRPr lang="en-US" dirty="0"/>
          </a:p>
          <a:p>
            <a:pPr lvl="1"/>
            <a:r>
              <a:rPr lang="en-US" sz="2400" dirty="0"/>
              <a:t>CDM Wiki</a:t>
            </a:r>
            <a:br>
              <a:rPr lang="en-US" sz="2400" dirty="0">
                <a:hlinkClick r:id="rId2"/>
              </a:rPr>
            </a:br>
            <a:r>
              <a:rPr lang="en-US" sz="2400" dirty="0">
                <a:hlinkClick r:id="rId2"/>
              </a:rPr>
              <a:t>https://github.com/OHDSI/CommonDataModel/wiki</a:t>
            </a:r>
            <a:br>
              <a:rPr lang="en-US" sz="2400" dirty="0"/>
            </a:br>
            <a:r>
              <a:rPr lang="en-US" sz="2400" dirty="0"/>
              <a:t>Information about the CDM structure and conventions to follow can be found here</a:t>
            </a:r>
            <a:br>
              <a:rPr lang="en-US" sz="2400" dirty="0"/>
            </a:br>
            <a:endParaRPr lang="en-US" sz="2400" dirty="0"/>
          </a:p>
          <a:p>
            <a:pPr lvl="1"/>
            <a:r>
              <a:rPr lang="en-US" sz="2400" dirty="0"/>
              <a:t>OHDSI Forums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http://forums.ohdsi.org/</a:t>
            </a:r>
            <a:br>
              <a:rPr lang="en-US" sz="2400" dirty="0"/>
            </a:br>
            <a:r>
              <a:rPr lang="en-US" sz="2400" dirty="0">
                <a:hlinkClick r:id="rId4"/>
              </a:rPr>
              <a:t>http://forums.ohdsi.org/c/cdm-builders</a:t>
            </a:r>
            <a:br>
              <a:rPr lang="en-US" sz="2400" dirty="0"/>
            </a:br>
            <a:r>
              <a:rPr lang="en-US" sz="2400" dirty="0"/>
              <a:t>OHDSI is an active community, your questions may have already been asked on the forum however if not do not be afraid to ask it yourself!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Book of OHDSI:  ETL Chapter</a:t>
            </a:r>
            <a:br>
              <a:rPr lang="en-US" sz="2400" dirty="0">
                <a:hlinkClick r:id="rId5"/>
              </a:rPr>
            </a:br>
            <a:r>
              <a:rPr lang="en-US" sz="2400" dirty="0">
                <a:hlinkClick r:id="rId6"/>
              </a:rPr>
              <a:t>https://ohdsi.github.io/TheBookOfOhdsi/ExtractTransformLoad.html</a:t>
            </a:r>
            <a:br>
              <a:rPr lang="en-US" sz="2400" dirty="0"/>
            </a:br>
            <a:r>
              <a:rPr lang="en-US" sz="2400" dirty="0"/>
              <a:t>The OHSDI community wrote the book to serve as a central knowledge repository for all things OHDSI. 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THEMIS Working Group</a:t>
            </a:r>
            <a:br>
              <a:rPr lang="en-US" sz="2400" dirty="0"/>
            </a:br>
            <a:r>
              <a:rPr lang="en-US" sz="2400" dirty="0">
                <a:hlinkClick r:id="rId7"/>
              </a:rPr>
              <a:t>https://github.com/OHDSI/Themis</a:t>
            </a:r>
            <a:endParaRPr lang="en-US" sz="2400" dirty="0"/>
          </a:p>
        </p:txBody>
      </p:sp>
      <p:pic>
        <p:nvPicPr>
          <p:cNvPr id="5" name="Picture 12" descr="Image result for pusheen transparent background">
            <a:extLst>
              <a:ext uri="{FF2B5EF4-FFF2-40B4-BE49-F238E27FC236}">
                <a16:creationId xmlns:a16="http://schemas.microsoft.com/office/drawing/2014/main" id="{EFB38E23-E39F-4AEA-B87F-287F9C95F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40" y="15240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77759-9EFD-4074-B397-85ABAF778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1026" name="Picture 2" descr="http://www.ohdsi.org/web/wiki/lib/exe/fetch.php?w=300&amp;tok=37dda3&amp;media=projects:workgroups:themis-logo-horizontal.png">
            <a:extLst>
              <a:ext uri="{FF2B5EF4-FFF2-40B4-BE49-F238E27FC236}">
                <a16:creationId xmlns:a16="http://schemas.microsoft.com/office/drawing/2014/main" id="{DC91087C-4007-4C4C-889E-E9A799669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132" y="4974066"/>
            <a:ext cx="1516380" cy="76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130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6653C6C-527F-4ECD-9092-249E5AF16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944682"/>
              </p:ext>
            </p:extLst>
          </p:nvPr>
        </p:nvGraphicFramePr>
        <p:xfrm>
          <a:off x="838200" y="1202423"/>
          <a:ext cx="7543800" cy="50354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1900">
                  <a:extLst>
                    <a:ext uri="{9D8B030D-6E8A-4147-A177-3AD203B41FA5}">
                      <a16:colId xmlns:a16="http://schemas.microsoft.com/office/drawing/2014/main" val="2626062138"/>
                    </a:ext>
                  </a:extLst>
                </a:gridCol>
                <a:gridCol w="3771900">
                  <a:extLst>
                    <a:ext uri="{9D8B030D-6E8A-4147-A177-3AD203B41FA5}">
                      <a16:colId xmlns:a16="http://schemas.microsoft.com/office/drawing/2014/main" val="984872660"/>
                    </a:ext>
                  </a:extLst>
                </a:gridCol>
              </a:tblGrid>
              <a:tr h="37198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Clair Blacketer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Erica A. Voss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039180"/>
                  </a:ext>
                </a:extLst>
              </a:tr>
              <a:tr h="11377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499494"/>
                  </a:ext>
                </a:extLst>
              </a:tr>
              <a:tr h="33620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Evanette K. Burrows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Maxim Moinat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917090"/>
                  </a:ext>
                </a:extLst>
              </a:tr>
              <a:tr h="11377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69810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3D74287-8AE6-4807-8689-B341B45A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pic>
        <p:nvPicPr>
          <p:cNvPr id="3" name="Picture 2" descr="Bitmoji Image">
            <a:extLst>
              <a:ext uri="{FF2B5EF4-FFF2-40B4-BE49-F238E27FC236}">
                <a16:creationId xmlns:a16="http://schemas.microsoft.com/office/drawing/2014/main" id="{15DA4741-AEF5-40A4-9941-E2F46A9A8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00" y="1517821"/>
            <a:ext cx="2367113" cy="236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5DA47-D527-46B2-AA3C-865F6C55E7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 descr="Bitmoji Image">
            <a:extLst>
              <a:ext uri="{FF2B5EF4-FFF2-40B4-BE49-F238E27FC236}">
                <a16:creationId xmlns:a16="http://schemas.microsoft.com/office/drawing/2014/main" id="{48832198-D11A-466F-A7FA-E6D50BF26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756" y="1141489"/>
            <a:ext cx="2578644" cy="257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render.bitstrips.com/v2/cpanel/6ce76d26-9c7a-4fd2-8675-f5d4225363d6-5b85e107-c31c-4972-b7d9-78117bc3d40b-v1.png?transparent=1&amp;palette=1">
            <a:extLst>
              <a:ext uri="{FF2B5EF4-FFF2-40B4-BE49-F238E27FC236}">
                <a16:creationId xmlns:a16="http://schemas.microsoft.com/office/drawing/2014/main" id="{2DA23DE3-A2DA-43C7-985D-48CBD96E6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772" y="3729134"/>
            <a:ext cx="2456777" cy="245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27F6A4DA-4F67-4EDB-9915-B85BAAEC25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99" b="98744" l="6784" r="89950">
                        <a14:foregroundMark x1="60553" y1="65578" x2="62814" y2="68342"/>
                        <a14:foregroundMark x1="62563" y1="80402" x2="67588" y2="84171"/>
                        <a14:foregroundMark x1="57538" y1="89698" x2="84422" y2="98241"/>
                        <a14:foregroundMark x1="84422" y1="98241" x2="85930" y2="79648"/>
                        <a14:foregroundMark x1="63317" y1="82663" x2="67588" y2="98744"/>
                        <a14:foregroundMark x1="10050" y1="33417" x2="10050" y2="21357"/>
                        <a14:foregroundMark x1="7286" y1="30653" x2="6784" y2="236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351" y="4078458"/>
            <a:ext cx="2107453" cy="210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6430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815876E-52B6-4F02-9EA5-38E84D57D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22E3EC6-46BE-45F6-8F75-14063BA22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full ETL document:</a:t>
            </a:r>
            <a:br>
              <a:rPr lang="en-US" dirty="0"/>
            </a:br>
            <a:r>
              <a:rPr lang="en-US" dirty="0">
                <a:hlinkClick r:id="rId3"/>
              </a:rPr>
              <a:t>https://ohdsi.github.io/ETL-Synthea/</a:t>
            </a: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74BF8D-A48E-4225-8AD8-35C4D99E50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10" name="Picture 2" descr="https://ohdsi.github.io/ETL-Synthea/syntheaETL_files/image1.png">
            <a:extLst>
              <a:ext uri="{FF2B5EF4-FFF2-40B4-BE49-F238E27FC236}">
                <a16:creationId xmlns:a16="http://schemas.microsoft.com/office/drawing/2014/main" id="{FA4EF855-325D-4401-B294-7C17E7077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30" y="2623457"/>
            <a:ext cx="5376394" cy="339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BB7194-1239-408C-882D-061D27585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28357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F2D32-F9C3-405D-AF17-2C700CD2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Parting Thoughts On ETL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CB263-99E4-4E3F-A7CC-066351DEF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Vocabulary will tell a source record where to go.</a:t>
            </a:r>
          </a:p>
          <a:p>
            <a:pPr lvl="1"/>
            <a:r>
              <a:rPr lang="en-US" dirty="0"/>
              <a:t>Example, just because it is a condition code and in a condition table does not mean it will end up in CONDITION_OCCURRENCE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ICD9 783.1 - Abnormal weight gain</a:t>
            </a:r>
          </a:p>
          <a:p>
            <a:pPr lvl="1"/>
            <a:endParaRPr lang="en-US" dirty="0"/>
          </a:p>
          <a:p>
            <a:r>
              <a:rPr lang="en-US" dirty="0"/>
              <a:t>STEM Table in Rabbit In a Hat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C6248-F227-48BF-A811-B22583823D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37BA78-F9BA-4642-A7D1-94B3BF7BD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126" y="5572352"/>
            <a:ext cx="20859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3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0363F-31A0-964C-8220-E31C7DFD1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Upcoming enhancements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7B48A-EDBB-8141-A133-8FD07BA813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82DF5B-EA91-CE44-A16B-CF4C851F5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72" y="1212025"/>
            <a:ext cx="7172856" cy="50594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72882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0363F-31A0-964C-8220-E31C7DFD1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Upcoming enhancements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7B48A-EDBB-8141-A133-8FD07BA813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B88846-66E2-BF47-A170-F8555061A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7806"/>
            <a:ext cx="9144000" cy="16211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25243E-1B5A-1641-9B2F-339A64DD478A}"/>
              </a:ext>
            </a:extLst>
          </p:cNvPr>
          <p:cNvSpPr txBox="1"/>
          <p:nvPr/>
        </p:nvSpPr>
        <p:spPr>
          <a:xfrm>
            <a:off x="225286" y="1177349"/>
            <a:ext cx="6042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Additional scan report metrics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45702-D9FE-B947-9DD6-40A0188CDFB1}"/>
              </a:ext>
            </a:extLst>
          </p:cNvPr>
          <p:cNvSpPr txBox="1"/>
          <p:nvPr/>
        </p:nvSpPr>
        <p:spPr>
          <a:xfrm>
            <a:off x="225286" y="3849507"/>
            <a:ext cx="3975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Concept id hints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A05341-DD94-A441-983D-C07AEE799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72727"/>
            <a:ext cx="9144000" cy="36218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CACBD5B-73B9-564A-9F77-C8717E55A85D}"/>
              </a:ext>
            </a:extLst>
          </p:cNvPr>
          <p:cNvSpPr/>
          <p:nvPr/>
        </p:nvSpPr>
        <p:spPr>
          <a:xfrm>
            <a:off x="2822713" y="2132234"/>
            <a:ext cx="1855304" cy="129676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CE3079-DC55-8843-9C3A-C03A833D65D6}"/>
              </a:ext>
            </a:extLst>
          </p:cNvPr>
          <p:cNvSpPr/>
          <p:nvPr/>
        </p:nvSpPr>
        <p:spPr>
          <a:xfrm>
            <a:off x="4691268" y="2137494"/>
            <a:ext cx="4373219" cy="129676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7472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0363F-31A0-964C-8220-E31C7DFD1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Upcoming enhancements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7B48A-EDBB-8141-A133-8FD07BA813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B88846-66E2-BF47-A170-F8555061A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7806"/>
            <a:ext cx="9144000" cy="16211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25243E-1B5A-1641-9B2F-339A64DD478A}"/>
              </a:ext>
            </a:extLst>
          </p:cNvPr>
          <p:cNvSpPr txBox="1"/>
          <p:nvPr/>
        </p:nvSpPr>
        <p:spPr>
          <a:xfrm>
            <a:off x="225286" y="1177349"/>
            <a:ext cx="6042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Additional scan report metrics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45702-D9FE-B947-9DD6-40A0188CDFB1}"/>
              </a:ext>
            </a:extLst>
          </p:cNvPr>
          <p:cNvSpPr txBox="1"/>
          <p:nvPr/>
        </p:nvSpPr>
        <p:spPr>
          <a:xfrm>
            <a:off x="225286" y="3849507"/>
            <a:ext cx="3975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Concept id hints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A05341-DD94-A441-983D-C07AEE799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72727"/>
            <a:ext cx="9144000" cy="362188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DFE406-AC57-DE4A-BF9F-A806E9ADE716}"/>
              </a:ext>
            </a:extLst>
          </p:cNvPr>
          <p:cNvSpPr/>
          <p:nvPr/>
        </p:nvSpPr>
        <p:spPr>
          <a:xfrm>
            <a:off x="0" y="1177349"/>
            <a:ext cx="9144000" cy="5992077"/>
          </a:xfrm>
          <a:prstGeom prst="rect">
            <a:avLst/>
          </a:prstGeom>
          <a:solidFill>
            <a:srgbClr val="FFFFFF">
              <a:alpha val="82353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382E1D-2B0D-0F47-BA85-0ABE4D9D3616}"/>
              </a:ext>
            </a:extLst>
          </p:cNvPr>
          <p:cNvSpPr txBox="1"/>
          <p:nvPr/>
        </p:nvSpPr>
        <p:spPr>
          <a:xfrm>
            <a:off x="2430118" y="2586958"/>
            <a:ext cx="47575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Plus performance and user experience improvements</a:t>
            </a:r>
          </a:p>
        </p:txBody>
      </p:sp>
    </p:spTree>
    <p:extLst>
      <p:ext uri="{BB962C8B-B14F-4D97-AF65-F5344CB8AC3E}">
        <p14:creationId xmlns:p14="http://schemas.microsoft.com/office/powerpoint/2010/main" val="39706800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4697C47-9BEE-4ED1-A8F1-5F71E7A1E187}"/>
              </a:ext>
            </a:extLst>
          </p:cNvPr>
          <p:cNvSpPr/>
          <p:nvPr/>
        </p:nvSpPr>
        <p:spPr>
          <a:xfrm>
            <a:off x="4169229" y="1887880"/>
            <a:ext cx="1524000" cy="2509949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3105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EB112-21D2-4FCE-AB1C-D9AF55DE4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Standardizing Terminologies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EFA9A72-CF54-4483-A72E-74C7F74D2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37116"/>
            <a:ext cx="8229600" cy="341051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What is standardize:</a:t>
            </a:r>
          </a:p>
          <a:p>
            <a:endParaRPr lang="en-US" sz="11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TABLE_CONCEPT_ID</a:t>
            </a:r>
            <a:br>
              <a:rPr lang="en-US" dirty="0"/>
            </a:br>
            <a:r>
              <a:rPr lang="en-US" dirty="0"/>
              <a:t>standard concept the source code maps to, </a:t>
            </a:r>
            <a:r>
              <a:rPr lang="en-US" b="1" dirty="0"/>
              <a:t>used for analysis</a:t>
            </a:r>
            <a:br>
              <a:rPr lang="en-US" sz="1100" dirty="0"/>
            </a:br>
            <a:endParaRPr lang="en-US" sz="11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TABLE_SOURCE_CONCEPT_ID </a:t>
            </a:r>
            <a:br>
              <a:rPr lang="en-US" dirty="0"/>
            </a:br>
            <a:r>
              <a:rPr lang="en-US" dirty="0"/>
              <a:t>concept representation of the source code, </a:t>
            </a:r>
            <a:r>
              <a:rPr lang="en-US" b="1" dirty="0"/>
              <a:t>helps maintain tie to raw data</a:t>
            </a:r>
            <a:endParaRPr lang="en-US" b="1" dirty="0">
              <a:highlight>
                <a:srgbClr val="FFFF00"/>
              </a:highlight>
            </a:endParaRP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Ways to get a source code to standard code:</a:t>
            </a:r>
          </a:p>
          <a:p>
            <a:pPr marL="971550" lvl="1" indent="-514350">
              <a:buFont typeface="+mj-lt"/>
              <a:buAutoNum type="arabicPeriod"/>
            </a:pPr>
            <a:endParaRPr lang="en-US" sz="12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OMOP Vocabulary</a:t>
            </a:r>
          </a:p>
          <a:p>
            <a:pPr marL="971550" lvl="1" indent="-514350">
              <a:buFont typeface="+mj-lt"/>
              <a:buAutoNum type="arabicPeriod"/>
            </a:pPr>
            <a:endParaRPr lang="en-US" sz="12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USAGI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B84BF-ED18-49D1-943A-B1CBCF4E6C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36CDC9EC-7B11-44D1-B188-95189A9D2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670FFD-FE46-403D-8F2A-D6D250E30491}"/>
              </a:ext>
            </a:extLst>
          </p:cNvPr>
          <p:cNvSpPr txBox="1"/>
          <p:nvPr/>
        </p:nvSpPr>
        <p:spPr>
          <a:xfrm>
            <a:off x="903514" y="1611086"/>
            <a:ext cx="1883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SOURCE_CODE</a:t>
            </a:r>
          </a:p>
          <a:p>
            <a:pPr algn="ctr"/>
            <a:r>
              <a:rPr lang="en-US" dirty="0"/>
              <a:t>XYZ</a:t>
            </a:r>
          </a:p>
          <a:p>
            <a:pPr algn="ctr"/>
            <a:r>
              <a:rPr lang="en-US" i="1" dirty="0"/>
              <a:t>i.e. ICPC-1 Dutch codes, ICD9, etc.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B6824E-C793-4E48-86AA-C0AC537915CC}"/>
              </a:ext>
            </a:extLst>
          </p:cNvPr>
          <p:cNvSpPr txBox="1"/>
          <p:nvPr/>
        </p:nvSpPr>
        <p:spPr>
          <a:xfrm>
            <a:off x="5644243" y="1611085"/>
            <a:ext cx="2732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STANDARD_CONCEPT_ID</a:t>
            </a:r>
          </a:p>
          <a:p>
            <a:pPr algn="ctr"/>
            <a:r>
              <a:rPr lang="en-US" dirty="0"/>
              <a:t>123456789</a:t>
            </a:r>
          </a:p>
          <a:p>
            <a:pPr algn="ctr"/>
            <a:r>
              <a:rPr lang="en-US" i="1" dirty="0"/>
              <a:t>i.e. SNOMED for conditions and RxNorm for drugs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0EC9FD-72D2-45CA-A9BE-DBDA5B5168C0}"/>
              </a:ext>
            </a:extLst>
          </p:cNvPr>
          <p:cNvCxnSpPr>
            <a:cxnSpLocks/>
          </p:cNvCxnSpPr>
          <p:nvPr/>
        </p:nvCxnSpPr>
        <p:spPr>
          <a:xfrm>
            <a:off x="2786743" y="1934253"/>
            <a:ext cx="28575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542C940-5535-4C41-8530-A092B18F30EC}"/>
              </a:ext>
            </a:extLst>
          </p:cNvPr>
          <p:cNvSpPr/>
          <p:nvPr/>
        </p:nvSpPr>
        <p:spPr>
          <a:xfrm>
            <a:off x="3864429" y="1569582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476448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F0B8F-9C72-44D5-8EA0-6C0B15056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OMOP Vocab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3026B-5258-41BD-81B5-DA9C2430A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standard queries to help us use the OMOP Vocabulary: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SOURCE_TO_STANDARD.sql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SOURCE_TO_SOURCE.sql</a:t>
            </a:r>
          </a:p>
          <a:p>
            <a:pPr lvl="1"/>
            <a:endParaRPr lang="en-US" dirty="0"/>
          </a:p>
          <a:p>
            <a:r>
              <a:rPr lang="en-US" dirty="0">
                <a:hlinkClick r:id="rId2"/>
              </a:rPr>
              <a:t>https://github.com/OHDSI/Tutorial-ETL</a:t>
            </a:r>
            <a:endParaRPr lang="en-US" dirty="0"/>
          </a:p>
          <a:p>
            <a:pPr lvl="1"/>
            <a:r>
              <a:rPr lang="en-US" dirty="0"/>
              <a:t>Materials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Queries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C03D0-8C41-4652-BBCE-3C87345D89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2C5AD17D-65C1-4B8D-AAD4-CE1DF7C40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4861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EDBC5-2BB3-4D17-A3E7-EF2DC4957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5208814" cy="838200"/>
          </a:xfrm>
        </p:spPr>
        <p:txBody>
          <a:bodyPr/>
          <a:lstStyle/>
          <a:p>
            <a:r>
              <a:rPr lang="en-US" dirty="0"/>
              <a:t>OMOP Vocab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18894-3EE9-45C7-B231-01420D2A4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5660571" cy="4906963"/>
          </a:xfrm>
        </p:spPr>
        <p:txBody>
          <a:bodyPr>
            <a:normAutofit/>
          </a:bodyPr>
          <a:lstStyle/>
          <a:p>
            <a:r>
              <a:rPr lang="en-US" dirty="0"/>
              <a:t>If your source data’s codes are in the OMOP Vocab you can use it to translate to a standard</a:t>
            </a:r>
          </a:p>
          <a:p>
            <a:endParaRPr lang="en-US" dirty="0"/>
          </a:p>
          <a:p>
            <a:r>
              <a:rPr lang="en-US" dirty="0"/>
              <a:t>For example:</a:t>
            </a:r>
          </a:p>
          <a:p>
            <a:pPr lvl="1"/>
            <a:r>
              <a:rPr lang="en-US" dirty="0"/>
              <a:t>ICD9 </a:t>
            </a:r>
            <a:r>
              <a:rPr lang="en-US" dirty="0">
                <a:sym typeface="Wingdings" panose="05000000000000000000" pitchFamily="2" charset="2"/>
              </a:rPr>
              <a:t> SNOMED</a:t>
            </a:r>
          </a:p>
          <a:p>
            <a:pPr lvl="1"/>
            <a:r>
              <a:rPr lang="en-US" dirty="0"/>
              <a:t>NDC </a:t>
            </a:r>
            <a:r>
              <a:rPr lang="en-US" dirty="0">
                <a:sym typeface="Wingdings" panose="05000000000000000000" pitchFamily="2" charset="2"/>
              </a:rPr>
              <a:t> RxNORM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7691AA-16AF-4A35-833A-A2975E692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216109-9A91-4FBA-B8A2-BC9899A8E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1814" y="351215"/>
            <a:ext cx="2667000" cy="6506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919282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RAW_LAUREN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CONDITIONS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ENCOUNTER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'70'</a:t>
            </a: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59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26482"/>
              </p:ext>
            </p:extLst>
          </p:nvPr>
        </p:nvGraphicFramePr>
        <p:xfrm>
          <a:off x="514158" y="2525486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START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STOP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PATIENT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ENCOUNTER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CODE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DESCRIPTION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N94.6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143156"/>
              </p:ext>
            </p:extLst>
          </p:nvPr>
        </p:nvGraphicFramePr>
        <p:xfrm>
          <a:off x="890814" y="4926442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4385129" y="3154136"/>
            <a:ext cx="0" cy="17723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63AF006-E5E6-4A59-9074-B460BF0D4D23}"/>
              </a:ext>
            </a:extLst>
          </p:cNvPr>
          <p:cNvSpPr/>
          <p:nvPr/>
        </p:nvSpPr>
        <p:spPr>
          <a:xfrm>
            <a:off x="3982357" y="3672681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8292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6770E-8547-4608-ADEF-460053B99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the Hotel WIFI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CFDB6-C102-46D1-A440-8C4810CD5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4800" dirty="0"/>
              <a:t>Network:  	OHDSISYMP</a:t>
            </a:r>
          </a:p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4800" dirty="0"/>
              <a:t>Password:	OHDSI2019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1F1AC-673E-44DD-97CB-479DEAB53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4603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concept_code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relationship_id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target_vocabulary_id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source_to_concept_map stcm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'N94.6'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'ICD10CM'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2F219438-FED6-4F94-9155-BACDE39AD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1500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concept_code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relationship_id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target_vocabulary_id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source_to_concept_map stcm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'N94.6'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'ICD10CM'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2F219438-FED6-4F94-9155-BACDE39AD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B8719460-999D-4035-83BF-0F8B09D8A0A1}"/>
              </a:ext>
            </a:extLst>
          </p:cNvPr>
          <p:cNvSpPr/>
          <p:nvPr/>
        </p:nvSpPr>
        <p:spPr>
          <a:xfrm>
            <a:off x="336885" y="990600"/>
            <a:ext cx="8349916" cy="2438399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6FE0D21-87BF-4C84-8AA5-988B464E8F64}"/>
              </a:ext>
            </a:extLst>
          </p:cNvPr>
          <p:cNvSpPr/>
          <p:nvPr/>
        </p:nvSpPr>
        <p:spPr>
          <a:xfrm>
            <a:off x="3189515" y="3559629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in the </a:t>
            </a:r>
            <a:br>
              <a:rPr lang="en-US" dirty="0"/>
            </a:br>
            <a:r>
              <a:rPr lang="en-US" dirty="0"/>
              <a:t>OMOP Vocabulary for a map</a:t>
            </a:r>
          </a:p>
        </p:txBody>
      </p:sp>
    </p:spTree>
    <p:extLst>
      <p:ext uri="{BB962C8B-B14F-4D97-AF65-F5344CB8AC3E}">
        <p14:creationId xmlns:p14="http://schemas.microsoft.com/office/powerpoint/2010/main" val="28550854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concept_code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relationship_id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target_vocabulary_id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source_to_concept_map stcm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'N94.6'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'ICD10CM'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2F219438-FED6-4F94-9155-BACDE39AD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DB192A93-C73C-4D87-B58A-9D19106CD708}"/>
              </a:ext>
            </a:extLst>
          </p:cNvPr>
          <p:cNvSpPr/>
          <p:nvPr/>
        </p:nvSpPr>
        <p:spPr>
          <a:xfrm>
            <a:off x="293915" y="3429000"/>
            <a:ext cx="8392885" cy="1992085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682D19A-60E9-45B4-A66B-E30B88095570}"/>
              </a:ext>
            </a:extLst>
          </p:cNvPr>
          <p:cNvSpPr/>
          <p:nvPr/>
        </p:nvSpPr>
        <p:spPr>
          <a:xfrm>
            <a:off x="3091544" y="1817915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in the Source to Concept Map table for a map </a:t>
            </a:r>
          </a:p>
        </p:txBody>
      </p:sp>
    </p:spTree>
    <p:extLst>
      <p:ext uri="{BB962C8B-B14F-4D97-AF65-F5344CB8AC3E}">
        <p14:creationId xmlns:p14="http://schemas.microsoft.com/office/powerpoint/2010/main" val="16714963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concept_code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relationship_id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target_vocabulary_id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source_to_concept_map stcm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'N94.6'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'ICD10CM'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2F219438-FED6-4F94-9155-BACDE39AD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67F7B5DA-AB89-4E2D-90BA-B6C4AF2BD98C}"/>
              </a:ext>
            </a:extLst>
          </p:cNvPr>
          <p:cNvSpPr/>
          <p:nvPr/>
        </p:nvSpPr>
        <p:spPr>
          <a:xfrm>
            <a:off x="174171" y="5255227"/>
            <a:ext cx="4778829" cy="1050923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D267B8B-9B61-454D-83D6-B4F4C804C9BA}"/>
              </a:ext>
            </a:extLst>
          </p:cNvPr>
          <p:cNvSpPr/>
          <p:nvPr/>
        </p:nvSpPr>
        <p:spPr>
          <a:xfrm>
            <a:off x="729344" y="3673477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up your source Code here</a:t>
            </a:r>
          </a:p>
        </p:txBody>
      </p:sp>
    </p:spTree>
    <p:extLst>
      <p:ext uri="{BB962C8B-B14F-4D97-AF65-F5344CB8AC3E}">
        <p14:creationId xmlns:p14="http://schemas.microsoft.com/office/powerpoint/2010/main" val="40690104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CONCEPT_ID:</a:t>
            </a:r>
            <a:br>
              <a:rPr lang="en-US" dirty="0"/>
            </a:br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64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101048"/>
              </p:ext>
            </p:extLst>
          </p:nvPr>
        </p:nvGraphicFramePr>
        <p:xfrm>
          <a:off x="514157" y="1357312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START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STOP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PATIENT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ENCOUNTER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N94.6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636993"/>
              </p:ext>
            </p:extLst>
          </p:nvPr>
        </p:nvGraphicFramePr>
        <p:xfrm>
          <a:off x="890814" y="4926442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</p:cNvCxnSpPr>
          <p:nvPr/>
        </p:nvCxnSpPr>
        <p:spPr>
          <a:xfrm flipH="1">
            <a:off x="2349500" y="1985962"/>
            <a:ext cx="3530600" cy="2940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329313E-FB75-456A-9D75-7289FB76D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401883"/>
              </p:ext>
            </p:extLst>
          </p:nvPr>
        </p:nvGraphicFramePr>
        <p:xfrm>
          <a:off x="1730830" y="2808288"/>
          <a:ext cx="5486400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27154462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69456975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3329284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CONCEPT_NAME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DOMAIN_ID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954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194696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Condition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1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84097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140A9-3E44-462E-A4C6-4C0EE4D39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B33FD-8FA1-4255-83CE-21C750074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73675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concept_code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	c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	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	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source_to_concept_map stcm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'N94.6'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'ICD10CM'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C7CA8-2B78-4558-A09E-699BC0A56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8FCF0DA3-9D2D-4108-8F46-A5F3AFEF4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3255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140A9-3E44-462E-A4C6-4C0EE4D39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B33FD-8FA1-4255-83CE-21C750074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73675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concept_code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	c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	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	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source_to_concept_map stcm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stcm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'N94.6'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'ICD10CM'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C7CA8-2B78-4558-A09E-699BC0A56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312BD5FE-46C3-4D44-BD15-BD8CB7400FB0}"/>
              </a:ext>
            </a:extLst>
          </p:cNvPr>
          <p:cNvSpPr/>
          <p:nvPr/>
        </p:nvSpPr>
        <p:spPr>
          <a:xfrm>
            <a:off x="174171" y="5197477"/>
            <a:ext cx="4778829" cy="1050923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8BA3A95-E948-4AE5-8242-EEC7DAE767CD}"/>
              </a:ext>
            </a:extLst>
          </p:cNvPr>
          <p:cNvSpPr/>
          <p:nvPr/>
        </p:nvSpPr>
        <p:spPr>
          <a:xfrm>
            <a:off x="729344" y="3673477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up your source Code here</a:t>
            </a:r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25D64146-76C4-48AF-87CA-4F2290956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8713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CONCEPT_ID:</a:t>
            </a:r>
            <a:br>
              <a:rPr lang="en-US" dirty="0"/>
            </a:br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67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044915"/>
              </p:ext>
            </p:extLst>
          </p:nvPr>
        </p:nvGraphicFramePr>
        <p:xfrm>
          <a:off x="514157" y="1357312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START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STOP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PATIENT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ENCOUNTER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N94.6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209859"/>
              </p:ext>
            </p:extLst>
          </p:nvPr>
        </p:nvGraphicFramePr>
        <p:xfrm>
          <a:off x="890813" y="4501199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35209488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</p:cNvCxnSpPr>
          <p:nvPr/>
        </p:nvCxnSpPr>
        <p:spPr>
          <a:xfrm>
            <a:off x="5880100" y="1985962"/>
            <a:ext cx="241300" cy="25152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329313E-FB75-456A-9D75-7289FB76D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999979"/>
              </p:ext>
            </p:extLst>
          </p:nvPr>
        </p:nvGraphicFramePr>
        <p:xfrm>
          <a:off x="1730830" y="2808288"/>
          <a:ext cx="5486400" cy="12382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27154462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69456975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3329284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CONCEPT_NAME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DOMAIN_ID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954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35209488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Dysmenorrhea, unspecified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Condition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1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02691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5DC0-BE4D-4AC4-85D2-EFCF08DF1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Source Codes – Your turn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D3F6DC0-AAB9-4E61-B929-3AC050038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2005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Let’s open PostgreSQL</a:t>
            </a:r>
          </a:p>
          <a:p>
            <a:pPr lvl="1"/>
            <a:r>
              <a:rPr lang="en-US" dirty="0"/>
              <a:t>Open up pgAdmin4 using the icon </a:t>
            </a:r>
            <a:br>
              <a:rPr lang="en-US" dirty="0"/>
            </a:br>
            <a:r>
              <a:rPr lang="en-US" dirty="0"/>
              <a:t>on the task bar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sz="1600" dirty="0"/>
          </a:p>
          <a:p>
            <a:pPr lvl="1"/>
            <a:r>
              <a:rPr lang="en-US" dirty="0"/>
              <a:t>Expand the server list and </a:t>
            </a:r>
            <a:br>
              <a:rPr lang="en-US" dirty="0"/>
            </a:br>
            <a:r>
              <a:rPr lang="en-US" dirty="0"/>
              <a:t>right-click on </a:t>
            </a:r>
            <a:r>
              <a:rPr lang="en-US" dirty="0">
                <a:highlight>
                  <a:srgbClr val="FFFF00"/>
                </a:highlight>
              </a:rPr>
              <a:t>PostgreSQL 10 </a:t>
            </a:r>
            <a:r>
              <a:rPr lang="en-US" dirty="0"/>
              <a:t>and </a:t>
            </a:r>
            <a:br>
              <a:rPr lang="en-US" dirty="0"/>
            </a:br>
            <a:r>
              <a:rPr lang="en-US" dirty="0"/>
              <a:t>choose </a:t>
            </a:r>
            <a:r>
              <a:rPr lang="en-US" dirty="0">
                <a:highlight>
                  <a:srgbClr val="FFFF00"/>
                </a:highlight>
              </a:rPr>
              <a:t>Connect Server </a:t>
            </a:r>
            <a:r>
              <a:rPr lang="en-US" dirty="0"/>
              <a:t>from the </a:t>
            </a:r>
            <a:br>
              <a:rPr lang="en-US" dirty="0"/>
            </a:br>
            <a:r>
              <a:rPr lang="en-US" dirty="0"/>
              <a:t>drop-down menu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When it asks for a </a:t>
            </a:r>
            <a:br>
              <a:rPr lang="en-US" dirty="0"/>
            </a:br>
            <a:r>
              <a:rPr lang="en-US" dirty="0"/>
              <a:t>password, type in </a:t>
            </a:r>
            <a:r>
              <a:rPr lang="en-US" dirty="0">
                <a:highlight>
                  <a:srgbClr val="FFFF00"/>
                </a:highlight>
              </a:rPr>
              <a:t>ohdsi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879C8B6-A8DB-46AE-8814-9FD77BC8D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143" y="2606690"/>
            <a:ext cx="3486150" cy="542925"/>
          </a:xfrm>
          <a:prstGeom prst="rect">
            <a:avLst/>
          </a:prstGeom>
        </p:spPr>
      </p:pic>
      <p:sp>
        <p:nvSpPr>
          <p:cNvPr id="19" name="Frame 18">
            <a:extLst>
              <a:ext uri="{FF2B5EF4-FFF2-40B4-BE49-F238E27FC236}">
                <a16:creationId xmlns:a16="http://schemas.microsoft.com/office/drawing/2014/main" id="{86CA5A19-D716-4845-8606-5E5215C55BD0}"/>
              </a:ext>
            </a:extLst>
          </p:cNvPr>
          <p:cNvSpPr/>
          <p:nvPr/>
        </p:nvSpPr>
        <p:spPr>
          <a:xfrm>
            <a:off x="4091868" y="2607340"/>
            <a:ext cx="733425" cy="542925"/>
          </a:xfrm>
          <a:prstGeom prst="frame">
            <a:avLst>
              <a:gd name="adj1" fmla="val 1240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EA8A5EE-5855-40DB-B7AF-DEB14E0B3E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964" b="71552"/>
          <a:stretch/>
        </p:blipFill>
        <p:spPr>
          <a:xfrm>
            <a:off x="6505981" y="2878153"/>
            <a:ext cx="2144071" cy="1802331"/>
          </a:xfrm>
          <a:prstGeom prst="rect">
            <a:avLst/>
          </a:prstGeom>
          <a:ln>
            <a:solidFill>
              <a:srgbClr val="20425A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E6DBBCB-CB47-4729-9287-0D025CE163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58" r="30729" b="60741"/>
          <a:stretch/>
        </p:blipFill>
        <p:spPr>
          <a:xfrm>
            <a:off x="5399300" y="4904696"/>
            <a:ext cx="3287500" cy="1800904"/>
          </a:xfrm>
          <a:prstGeom prst="rect">
            <a:avLst/>
          </a:prstGeom>
          <a:ln>
            <a:solidFill>
              <a:srgbClr val="20425A"/>
            </a:solidFill>
          </a:ln>
        </p:spPr>
      </p:pic>
      <p:pic>
        <p:nvPicPr>
          <p:cNvPr id="8" name="Picture 2" descr="Image result for pusheen working">
            <a:extLst>
              <a:ext uri="{FF2B5EF4-FFF2-40B4-BE49-F238E27FC236}">
                <a16:creationId xmlns:a16="http://schemas.microsoft.com/office/drawing/2014/main" id="{9F18D0CC-E0AC-4797-BE8D-3F0FFD601FD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233" y="673668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0468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C63FC-1C8E-4946-AF08-4070263E3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Source Codes – 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B7806-C6B2-4037-9159-EA0359A2C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up to and select the CDM </a:t>
            </a:r>
            <a:br>
              <a:rPr lang="en-US" dirty="0"/>
            </a:br>
            <a:r>
              <a:rPr lang="en-US" dirty="0"/>
              <a:t>(which has a copy of the vocab)</a:t>
            </a:r>
          </a:p>
          <a:p>
            <a:endParaRPr lang="en-US" sz="2400" dirty="0"/>
          </a:p>
          <a:p>
            <a:r>
              <a:rPr lang="en-US" dirty="0"/>
              <a:t>Tools </a:t>
            </a:r>
            <a:r>
              <a:rPr lang="en-US" dirty="0">
                <a:sym typeface="Wingdings" panose="05000000000000000000" pitchFamily="2" charset="2"/>
              </a:rPr>
              <a:t> Query Tool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Type the following and hit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F5 to run: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SEARCH_PATH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CDM_SYNTHEA_V1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DBD5C-8B8C-461C-964F-60DB570C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77B044-2B6C-4075-BE9C-64F006B2E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233" y="3258704"/>
            <a:ext cx="2145231" cy="28674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2" descr="Image result for pusheen working">
            <a:extLst>
              <a:ext uri="{FF2B5EF4-FFF2-40B4-BE49-F238E27FC236}">
                <a16:creationId xmlns:a16="http://schemas.microsoft.com/office/drawing/2014/main" id="{B503ACC2-88C4-4C79-AA2C-717359AC4C2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233" y="673668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186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C6BA7-A6C7-4E3A-86F0-DFEF30F01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Along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4034B-034F-4921-AD7D-68D0787CF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r>
              <a:rPr lang="en-US" dirty="0"/>
              <a:t>This full deck can be found here:</a:t>
            </a:r>
          </a:p>
          <a:p>
            <a:pPr lvl="1"/>
            <a:r>
              <a:rPr lang="en-US" dirty="0">
                <a:hlinkClick r:id="rId2"/>
              </a:rPr>
              <a:t>https://github.com/OHDSI/Tutorial-ETL</a:t>
            </a:r>
            <a:endParaRPr lang="en-US" dirty="0"/>
          </a:p>
          <a:p>
            <a:pPr lvl="1"/>
            <a:r>
              <a:rPr lang="en-US" dirty="0"/>
              <a:t>Materials </a:t>
            </a:r>
            <a:r>
              <a:rPr lang="en-US" dirty="0">
                <a:sym typeface="Wingdings" panose="05000000000000000000" pitchFamily="2" charset="2"/>
              </a:rPr>
              <a:t> OMOP Common Data Model Extract, Transform &amp; Load.pptx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F77EB-4237-4CCC-A64C-FB1CD5EDC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26" name="Picture 2" descr="Image result for PPT logo">
            <a:extLst>
              <a:ext uri="{FF2B5EF4-FFF2-40B4-BE49-F238E27FC236}">
                <a16:creationId xmlns:a16="http://schemas.microsoft.com/office/drawing/2014/main" id="{F4708BCD-1A31-4C08-8248-20E0907DD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192" y="3429000"/>
            <a:ext cx="2612907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9559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5DC0-BE4D-4AC4-85D2-EFCF08DF1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Source Codes – 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D07B5-A8AB-4F1B-A589-7854019A4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080000"/>
            <a:ext cx="8229600" cy="104616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https://github.com/OHDSI/Tutorial-ETL/tree/master/materials/Queries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217E1-5042-4522-9503-0788C7DD9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143" y="990600"/>
            <a:ext cx="2249714" cy="238485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4E7FD17-2115-4C6F-A7AE-D7F8B51A1313}"/>
              </a:ext>
            </a:extLst>
          </p:cNvPr>
          <p:cNvGraphicFramePr>
            <a:graphicFrameLocks noGrp="1"/>
          </p:cNvGraphicFramePr>
          <p:nvPr/>
        </p:nvGraphicFramePr>
        <p:xfrm>
          <a:off x="1143001" y="1217612"/>
          <a:ext cx="5103774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55525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2268674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  <a:gridCol w="1979575">
                  <a:extLst>
                    <a:ext uri="{9D8B030D-6E8A-4147-A177-3AD203B41FA5}">
                      <a16:colId xmlns:a16="http://schemas.microsoft.com/office/drawing/2014/main" val="21701199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C83.3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Diffuse large </a:t>
                      </a:r>
                      <a:br>
                        <a:rPr lang="en-US" sz="2000" u="none" strike="noStrike" dirty="0">
                          <a:effectLst/>
                        </a:rPr>
                      </a:br>
                      <a:r>
                        <a:rPr lang="en-US" sz="2000" u="none" strike="noStrike" dirty="0">
                          <a:effectLst/>
                        </a:rPr>
                        <a:t>B-cell lymphoma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ICD10</a:t>
                      </a:r>
                    </a:p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(not ICD10CM)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B144C9-71A3-4675-8775-E57FB25B45F1}"/>
              </a:ext>
            </a:extLst>
          </p:cNvPr>
          <p:cNvGraphicFramePr>
            <a:graphicFrameLocks noGrp="1"/>
          </p:cNvGraphicFramePr>
          <p:nvPr/>
        </p:nvGraphicFramePr>
        <p:xfrm>
          <a:off x="200573" y="3737180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CFED32-3163-4EA7-A0A4-763476EFFE21}"/>
              </a:ext>
            </a:extLst>
          </p:cNvPr>
          <p:cNvCxnSpPr>
            <a:cxnSpLocks/>
          </p:cNvCxnSpPr>
          <p:nvPr/>
        </p:nvCxnSpPr>
        <p:spPr>
          <a:xfrm flipH="1">
            <a:off x="1524000" y="2183027"/>
            <a:ext cx="165101" cy="15541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A1A4F55-FA3C-4CDD-B833-623D83B464DE}"/>
              </a:ext>
            </a:extLst>
          </p:cNvPr>
          <p:cNvSpPr/>
          <p:nvPr/>
        </p:nvSpPr>
        <p:spPr>
          <a:xfrm>
            <a:off x="1203779" y="2544753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A87295-0DB9-4CE1-9C43-A117BE2AFB55}"/>
              </a:ext>
            </a:extLst>
          </p:cNvPr>
          <p:cNvCxnSpPr>
            <a:cxnSpLocks/>
          </p:cNvCxnSpPr>
          <p:nvPr/>
        </p:nvCxnSpPr>
        <p:spPr>
          <a:xfrm>
            <a:off x="1689101" y="2197637"/>
            <a:ext cx="3689445" cy="15075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190CD73-2B71-4608-A0AD-311DC4FB4C43}"/>
              </a:ext>
            </a:extLst>
          </p:cNvPr>
          <p:cNvSpPr/>
          <p:nvPr/>
        </p:nvSpPr>
        <p:spPr>
          <a:xfrm>
            <a:off x="3048501" y="2544752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pic>
        <p:nvPicPr>
          <p:cNvPr id="14" name="Picture 2" descr="Image result for pusheen working">
            <a:extLst>
              <a:ext uri="{FF2B5EF4-FFF2-40B4-BE49-F238E27FC236}">
                <a16:creationId xmlns:a16="http://schemas.microsoft.com/office/drawing/2014/main" id="{FCE36123-4DB7-4D9F-850C-2DB5D13638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992" y="31114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1916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5DC0-BE4D-4AC4-85D2-EFCF08DF1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Source Codes – 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D07B5-A8AB-4F1B-A589-7854019A4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080000"/>
            <a:ext cx="8229600" cy="104616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https://github.com/OHDSI/Tutorial-ETL/tree/master/materials/Queries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217E1-5042-4522-9503-0788C7DD9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143" y="990600"/>
            <a:ext cx="2249714" cy="238485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4E7FD17-2115-4C6F-A7AE-D7F8B51A13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231984"/>
              </p:ext>
            </p:extLst>
          </p:nvPr>
        </p:nvGraphicFramePr>
        <p:xfrm>
          <a:off x="1143001" y="1217612"/>
          <a:ext cx="5103774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55525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2268674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  <a:gridCol w="1979575">
                  <a:extLst>
                    <a:ext uri="{9D8B030D-6E8A-4147-A177-3AD203B41FA5}">
                      <a16:colId xmlns:a16="http://schemas.microsoft.com/office/drawing/2014/main" val="21701199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C83.3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Diffuse large </a:t>
                      </a:r>
                      <a:br>
                        <a:rPr lang="en-US" sz="2000" u="none" strike="noStrike" dirty="0">
                          <a:effectLst/>
                        </a:rPr>
                      </a:br>
                      <a:r>
                        <a:rPr lang="en-US" sz="2000" u="none" strike="noStrike" dirty="0">
                          <a:effectLst/>
                        </a:rPr>
                        <a:t>B-cell lymphoma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ICD10</a:t>
                      </a:r>
                    </a:p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(not ICD10CM)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B144C9-71A3-4675-8775-E57FB25B45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393874"/>
              </p:ext>
            </p:extLst>
          </p:nvPr>
        </p:nvGraphicFramePr>
        <p:xfrm>
          <a:off x="200573" y="3737180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4300704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1567654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CFED32-3163-4EA7-A0A4-763476EFFE21}"/>
              </a:ext>
            </a:extLst>
          </p:cNvPr>
          <p:cNvCxnSpPr>
            <a:cxnSpLocks/>
          </p:cNvCxnSpPr>
          <p:nvPr/>
        </p:nvCxnSpPr>
        <p:spPr>
          <a:xfrm flipH="1">
            <a:off x="1524000" y="2183027"/>
            <a:ext cx="165101" cy="15541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A1A4F55-FA3C-4CDD-B833-623D83B464DE}"/>
              </a:ext>
            </a:extLst>
          </p:cNvPr>
          <p:cNvSpPr/>
          <p:nvPr/>
        </p:nvSpPr>
        <p:spPr>
          <a:xfrm>
            <a:off x="1203779" y="2544753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A87295-0DB9-4CE1-9C43-A117BE2AFB55}"/>
              </a:ext>
            </a:extLst>
          </p:cNvPr>
          <p:cNvCxnSpPr>
            <a:cxnSpLocks/>
          </p:cNvCxnSpPr>
          <p:nvPr/>
        </p:nvCxnSpPr>
        <p:spPr>
          <a:xfrm>
            <a:off x="1689101" y="2197637"/>
            <a:ext cx="3689445" cy="15075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190CD73-2B71-4608-A0AD-311DC4FB4C43}"/>
              </a:ext>
            </a:extLst>
          </p:cNvPr>
          <p:cNvSpPr/>
          <p:nvPr/>
        </p:nvSpPr>
        <p:spPr>
          <a:xfrm>
            <a:off x="3048501" y="2544752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pic>
        <p:nvPicPr>
          <p:cNvPr id="17" name="Picture 2" descr="Image result for pusheen working">
            <a:extLst>
              <a:ext uri="{FF2B5EF4-FFF2-40B4-BE49-F238E27FC236}">
                <a16:creationId xmlns:a16="http://schemas.microsoft.com/office/drawing/2014/main" id="{38DEA003-79DA-4CD1-B00D-D7D4122C48A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992" y="31114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2407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C5091-E439-422A-B75B-C22BDF41C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do you do with the mapping information?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85EB8A-84A8-4B04-9DA1-D0896372E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665634"/>
            <a:ext cx="8229600" cy="20761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E9B0D-CCC3-419C-BC66-9E4B902EF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AD9B9B-1730-45D9-A82D-A615D339B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010025"/>
            <a:ext cx="7191375" cy="2695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A197C5-3D93-4CF5-8D32-112155754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200" y="4975657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87683098-3134-4C0E-BAC8-941FB1BF7452}"/>
              </a:ext>
            </a:extLst>
          </p:cNvPr>
          <p:cNvSpPr/>
          <p:nvPr/>
        </p:nvSpPr>
        <p:spPr>
          <a:xfrm>
            <a:off x="6708808" y="4889634"/>
            <a:ext cx="1164657" cy="825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E133128-E659-4B31-8EDA-6BD2127F128C}"/>
              </a:ext>
            </a:extLst>
          </p:cNvPr>
          <p:cNvSpPr/>
          <p:nvPr/>
        </p:nvSpPr>
        <p:spPr>
          <a:xfrm rot="3043188">
            <a:off x="7178692" y="3648611"/>
            <a:ext cx="1164657" cy="825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77BD93-D4FC-4BA0-B0EB-4CF96EEE1CFE}"/>
              </a:ext>
            </a:extLst>
          </p:cNvPr>
          <p:cNvSpPr/>
          <p:nvPr/>
        </p:nvSpPr>
        <p:spPr>
          <a:xfrm>
            <a:off x="3832698" y="6361889"/>
            <a:ext cx="1410511" cy="2042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E456EC-EC9D-431E-9112-4281C7290EBF}"/>
              </a:ext>
            </a:extLst>
          </p:cNvPr>
          <p:cNvSpPr txBox="1"/>
          <p:nvPr/>
        </p:nvSpPr>
        <p:spPr>
          <a:xfrm>
            <a:off x="6222629" y="6124846"/>
            <a:ext cx="17141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5310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When the Vocabulary does not have your source codes you will need to create a map to OMOP Vocabulary Concepts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Usagi is Japanese for rabbit and was named after the first mapping exercise it was used for; mapping source codes used in a Japanese dataset into OMOP Vocabulary concepts</a:t>
            </a:r>
          </a:p>
          <a:p>
            <a:endParaRPr lang="en-US" dirty="0"/>
          </a:p>
          <a:p>
            <a:r>
              <a:rPr lang="en-US" dirty="0"/>
              <a:t>Usagi software tool to help with process of mapping source codes to OMOP concepts</a:t>
            </a:r>
          </a:p>
          <a:p>
            <a:endParaRPr lang="en-US" dirty="0"/>
          </a:p>
          <a:p>
            <a:r>
              <a:rPr lang="en-US" dirty="0"/>
              <a:t>Usagi performs text similarity between your source codes and what is in the OMOP Vocabulary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903C0-26AD-4C4D-BDFD-88993CDE11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7" name="Picture 2" descr="alt text">
            <a:extLst>
              <a:ext uri="{FF2B5EF4-FFF2-40B4-BE49-F238E27FC236}">
                <a16:creationId xmlns:a16="http://schemas.microsoft.com/office/drawing/2014/main" id="{BB3ED29E-655C-4F30-A4A1-7CC074A5B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576" y="266700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2341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0AE0-8A53-4CD0-9B41-F9F99DCCF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A3E9B-768D-406A-840E-2A05F4556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Get a copy of the </a:t>
            </a:r>
            <a:r>
              <a:rPr lang="en-US" b="1" dirty="0"/>
              <a:t>Vocabulary</a:t>
            </a:r>
            <a:r>
              <a:rPr lang="en-US" dirty="0"/>
              <a:t> from ATHENA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Download </a:t>
            </a:r>
            <a:r>
              <a:rPr lang="en-US" b="1" dirty="0"/>
              <a:t>Usagi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Have Usagi </a:t>
            </a:r>
            <a:r>
              <a:rPr lang="en-US" b="1" dirty="0"/>
              <a:t>build an index </a:t>
            </a:r>
            <a:r>
              <a:rPr lang="en-US" dirty="0"/>
              <a:t>on the Vocabulary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Load your source codes</a:t>
            </a:r>
            <a:r>
              <a:rPr lang="en-US" dirty="0"/>
              <a:t> and let Usagi process them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Review and update suggest mappings </a:t>
            </a:r>
            <a:r>
              <a:rPr lang="en-US" dirty="0"/>
              <a:t>with someone who has medical knowledge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Export codes</a:t>
            </a:r>
            <a:r>
              <a:rPr lang="en-US" dirty="0"/>
              <a:t> into the SOURCE_TO_CONCEPT_MAP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DA737-5F37-468D-8360-E9E7A7CFE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6" name="Picture 2" descr="alt text">
            <a:extLst>
              <a:ext uri="{FF2B5EF4-FFF2-40B4-BE49-F238E27FC236}">
                <a16:creationId xmlns:a16="http://schemas.microsoft.com/office/drawing/2014/main" id="{3C8F83AA-8B1F-46D6-8C47-7388503FB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576" y="266700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9272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6FD0-9494-49B5-A8A9-C22233DCC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D4EB6-7E6E-4745-951E-D8EBBFEBF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1. Get a copy of the </a:t>
            </a:r>
            <a:r>
              <a:rPr lang="en-US" b="1" i="1" dirty="0"/>
              <a:t>Vocabulary</a:t>
            </a:r>
            <a:r>
              <a:rPr lang="en-US" i="1" dirty="0"/>
              <a:t> from ATHENA</a:t>
            </a:r>
          </a:p>
          <a:p>
            <a:pPr marL="0" indent="0" algn="ctr">
              <a:buNone/>
            </a:pPr>
            <a:endParaRPr lang="en-US" sz="1600" i="1" dirty="0">
              <a:hlinkClick r:id="rId2"/>
            </a:endParaRP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http://athena.ohdsi.org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683C8-DE37-49CD-9699-C6E8F12E5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E6AAA-8D13-4C22-BFEE-FE8010569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67" y="2782888"/>
            <a:ext cx="8963025" cy="3343275"/>
          </a:xfrm>
          <a:prstGeom prst="rect">
            <a:avLst/>
          </a:prstGeom>
        </p:spPr>
      </p:pic>
      <p:pic>
        <p:nvPicPr>
          <p:cNvPr id="7" name="Picture 2" descr="alt text">
            <a:extLst>
              <a:ext uri="{FF2B5EF4-FFF2-40B4-BE49-F238E27FC236}">
                <a16:creationId xmlns:a16="http://schemas.microsoft.com/office/drawing/2014/main" id="{1298EE27-B029-48A1-8A62-787233695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576" y="266700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4870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CC68A-F9F5-494B-B943-8A55E3A8A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1. Get a copy of the </a:t>
            </a:r>
            <a:r>
              <a:rPr lang="en-US" b="1" i="1" dirty="0"/>
              <a:t>Vocabulary</a:t>
            </a:r>
            <a:r>
              <a:rPr lang="en-US" i="1" dirty="0"/>
              <a:t> from ATHENA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CC0B69-31F4-4DCE-AC2A-B8D391C37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931" y="1918997"/>
            <a:ext cx="3503840" cy="4207166"/>
          </a:xfrm>
          <a:prstGeom prst="rect">
            <a:avLst/>
          </a:prstGeom>
        </p:spPr>
      </p:pic>
      <p:pic>
        <p:nvPicPr>
          <p:cNvPr id="7" name="Picture 2" descr="alt text">
            <a:extLst>
              <a:ext uri="{FF2B5EF4-FFF2-40B4-BE49-F238E27FC236}">
                <a16:creationId xmlns:a16="http://schemas.microsoft.com/office/drawing/2014/main" id="{E4C41627-D309-4722-9606-2EBF47D2B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576" y="266700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9811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3D41-2917-4B73-8B85-19B1A428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BA8D-7C0B-41F9-A537-312FF8426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2. Download </a:t>
            </a:r>
            <a:r>
              <a:rPr lang="en-US" b="1" i="1" dirty="0"/>
              <a:t>Usagi</a:t>
            </a:r>
          </a:p>
          <a:p>
            <a:pPr marL="0" indent="0" algn="ctr">
              <a:buNone/>
            </a:pPr>
            <a:endParaRPr lang="en-US" sz="200" b="1" dirty="0"/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https://github.com/OHDSI/Usagi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8AFBC-97B4-4B48-AF2D-119A4F6C3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15407-67CB-4969-8BDF-822289135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177" y="2516643"/>
            <a:ext cx="6409645" cy="4341357"/>
          </a:xfrm>
          <a:prstGeom prst="rect">
            <a:avLst/>
          </a:prstGeom>
        </p:spPr>
      </p:pic>
      <p:pic>
        <p:nvPicPr>
          <p:cNvPr id="7" name="Picture 2" descr="alt text">
            <a:extLst>
              <a:ext uri="{FF2B5EF4-FFF2-40B4-BE49-F238E27FC236}">
                <a16:creationId xmlns:a16="http://schemas.microsoft.com/office/drawing/2014/main" id="{3EBDE975-9795-4EA9-9E82-08B8D07C5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576" y="266700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2676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3D41-2917-4B73-8B85-19B1A428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BA8D-7C0B-41F9-A537-312FF8426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3. Have Usagi </a:t>
            </a:r>
            <a:r>
              <a:rPr lang="en-US" b="1" i="1" dirty="0"/>
              <a:t>build an index </a:t>
            </a:r>
            <a:r>
              <a:rPr lang="en-US" i="1" dirty="0"/>
              <a:t>on the Vocabulary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8AFBC-97B4-4B48-AF2D-119A4F6C3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76F243-8E50-4D99-ABB1-81C877672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47" y="1808875"/>
            <a:ext cx="7003906" cy="4545888"/>
          </a:xfrm>
          <a:prstGeom prst="rect">
            <a:avLst/>
          </a:prstGeom>
        </p:spPr>
      </p:pic>
      <p:pic>
        <p:nvPicPr>
          <p:cNvPr id="8" name="Picture 2" descr="alt text">
            <a:extLst>
              <a:ext uri="{FF2B5EF4-FFF2-40B4-BE49-F238E27FC236}">
                <a16:creationId xmlns:a16="http://schemas.microsoft.com/office/drawing/2014/main" id="{B523B80A-3276-479C-9F47-8B2326973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576" y="266700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0623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i="1" dirty="0"/>
              <a:t>4. </a:t>
            </a:r>
            <a:r>
              <a:rPr lang="en-US" b="1" i="1" dirty="0"/>
              <a:t>Load your source codes</a:t>
            </a:r>
            <a:r>
              <a:rPr lang="en-US" i="1" dirty="0"/>
              <a:t>, let Usagi process them</a:t>
            </a:r>
          </a:p>
          <a:p>
            <a:endParaRPr lang="en-US" sz="1600" dirty="0"/>
          </a:p>
          <a:p>
            <a:r>
              <a:rPr lang="en-US" dirty="0"/>
              <a:t>Generate an XLSX of </a:t>
            </a:r>
            <a:r>
              <a:rPr lang="en-US" b="1" dirty="0"/>
              <a:t>distinct codes </a:t>
            </a:r>
            <a:r>
              <a:rPr lang="en-US" dirty="0"/>
              <a:t>from source system with descriptions and frequency</a:t>
            </a:r>
          </a:p>
          <a:p>
            <a:endParaRPr lang="en-US" dirty="0"/>
          </a:p>
          <a:p>
            <a:r>
              <a:rPr lang="en-US" dirty="0"/>
              <a:t>If the codes are not in English, use Google Translate to convert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4E15BB6-251D-45EF-B240-A146638E1D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35630" y="4404405"/>
            <a:ext cx="5551713" cy="237227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8" name="Picture 2" descr="alt text">
            <a:extLst>
              <a:ext uri="{FF2B5EF4-FFF2-40B4-BE49-F238E27FC236}">
                <a16:creationId xmlns:a16="http://schemas.microsoft.com/office/drawing/2014/main" id="{6E6D9555-A27F-46D5-B8EC-DDBF8DBD1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576" y="266700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1840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 txBox="1">
            <a:spLocks noGrp="1"/>
          </p:cNvSpPr>
          <p:nvPr>
            <p:ph type="title"/>
          </p:nvPr>
        </p:nvSpPr>
        <p:spPr>
          <a:xfrm>
            <a:off x="1143000" y="152401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dirty="0"/>
              <a:t>OHDSI in a Box</a:t>
            </a:r>
          </a:p>
        </p:txBody>
      </p:sp>
      <p:sp>
        <p:nvSpPr>
          <p:cNvPr id="753" name="Shape 753"/>
          <p:cNvSpPr/>
          <p:nvPr/>
        </p:nvSpPr>
        <p:spPr>
          <a:xfrm>
            <a:off x="395100" y="1257300"/>
            <a:ext cx="8353800" cy="47752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Shape 755"/>
          <p:cNvSpPr/>
          <p:nvPr/>
        </p:nvSpPr>
        <p:spPr>
          <a:xfrm>
            <a:off x="3200983" y="2012731"/>
            <a:ext cx="3771315" cy="3245069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Shape 763"/>
          <p:cNvSpPr/>
          <p:nvPr/>
        </p:nvSpPr>
        <p:spPr>
          <a:xfrm>
            <a:off x="7216996" y="1384425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Raw Lauren</a:t>
            </a:r>
          </a:p>
        </p:txBody>
      </p:sp>
      <p:grpSp>
        <p:nvGrpSpPr>
          <p:cNvPr id="767" name="Shape 767"/>
          <p:cNvGrpSpPr/>
          <p:nvPr/>
        </p:nvGrpSpPr>
        <p:grpSpPr>
          <a:xfrm>
            <a:off x="629050" y="2012607"/>
            <a:ext cx="2350865" cy="1427522"/>
            <a:chOff x="711372" y="857704"/>
            <a:chExt cx="1919857" cy="1165800"/>
          </a:xfrm>
        </p:grpSpPr>
        <p:sp>
          <p:nvSpPr>
            <p:cNvPr id="769" name="Shape 769"/>
            <p:cNvSpPr/>
            <p:nvPr/>
          </p:nvSpPr>
          <p:spPr>
            <a:xfrm>
              <a:off x="711372" y="857704"/>
              <a:ext cx="1919857" cy="1165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	PostgreSQL</a:t>
              </a:r>
              <a:endParaRPr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Shape 771"/>
            <p:cNvSpPr/>
            <p:nvPr/>
          </p:nvSpPr>
          <p:spPr>
            <a:xfrm>
              <a:off x="928275" y="1336112"/>
              <a:ext cx="666900" cy="537300"/>
            </a:xfrm>
            <a:prstGeom prst="can">
              <a:avLst>
                <a:gd name="adj" fmla="val 25000"/>
              </a:avLst>
            </a:prstGeom>
            <a:solidFill>
              <a:srgbClr val="07376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cdm</a:t>
              </a:r>
            </a:p>
          </p:txBody>
        </p:sp>
        <p:sp>
          <p:nvSpPr>
            <p:cNvPr id="772" name="Shape 772"/>
            <p:cNvSpPr/>
            <p:nvPr/>
          </p:nvSpPr>
          <p:spPr>
            <a:xfrm>
              <a:off x="1848926" y="1339918"/>
              <a:ext cx="666900" cy="537300"/>
            </a:xfrm>
            <a:prstGeom prst="can">
              <a:avLst>
                <a:gd name="adj" fmla="val 25000"/>
              </a:avLst>
            </a:prstGeom>
            <a:solidFill>
              <a:srgbClr val="E6913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webapi</a:t>
              </a:r>
            </a:p>
          </p:txBody>
        </p:sp>
      </p:grpSp>
      <p:sp>
        <p:nvSpPr>
          <p:cNvPr id="774" name="Shape 774"/>
          <p:cNvSpPr/>
          <p:nvPr/>
        </p:nvSpPr>
        <p:spPr>
          <a:xfrm>
            <a:off x="654663" y="3552243"/>
            <a:ext cx="2325325" cy="638821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PGAdmin4</a:t>
            </a:r>
          </a:p>
        </p:txBody>
      </p:sp>
      <p:sp>
        <p:nvSpPr>
          <p:cNvPr id="788" name="Shape 788"/>
          <p:cNvSpPr txBox="1"/>
          <p:nvPr/>
        </p:nvSpPr>
        <p:spPr>
          <a:xfrm>
            <a:off x="4399404" y="2795291"/>
            <a:ext cx="1301700" cy="25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C9DAF8"/>
                </a:solidFill>
              </a:rPr>
              <a:t>WebTools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8B04DA-078A-440A-9D3A-C9DAEC6131D3}"/>
              </a:ext>
            </a:extLst>
          </p:cNvPr>
          <p:cNvGrpSpPr/>
          <p:nvPr/>
        </p:nvGrpSpPr>
        <p:grpSpPr>
          <a:xfrm>
            <a:off x="3680347" y="2182451"/>
            <a:ext cx="2812586" cy="2885804"/>
            <a:chOff x="3643958" y="2763526"/>
            <a:chExt cx="2812586" cy="288580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DCF97B6-433A-4975-A8C1-A98318F712BB}"/>
                </a:ext>
              </a:extLst>
            </p:cNvPr>
            <p:cNvGrpSpPr/>
            <p:nvPr/>
          </p:nvGrpSpPr>
          <p:grpSpPr>
            <a:xfrm>
              <a:off x="3643958" y="2763526"/>
              <a:ext cx="2812586" cy="2885804"/>
              <a:chOff x="3643958" y="2763526"/>
              <a:chExt cx="2812586" cy="2885804"/>
            </a:xfrm>
          </p:grpSpPr>
          <p:sp>
            <p:nvSpPr>
              <p:cNvPr id="758" name="Shape 758"/>
              <p:cNvSpPr/>
              <p:nvPr/>
            </p:nvSpPr>
            <p:spPr>
              <a:xfrm>
                <a:off x="3643987" y="2763526"/>
                <a:ext cx="2812500" cy="1837800"/>
              </a:xfrm>
              <a:prstGeom prst="rect">
                <a:avLst/>
              </a:prstGeom>
              <a:solidFill>
                <a:srgbClr val="073763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2000" dirty="0"/>
              </a:p>
            </p:txBody>
          </p:sp>
          <p:sp>
            <p:nvSpPr>
              <p:cNvPr id="759" name="Shape 759"/>
              <p:cNvSpPr/>
              <p:nvPr/>
            </p:nvSpPr>
            <p:spPr>
              <a:xfrm>
                <a:off x="3814327" y="3583959"/>
                <a:ext cx="2472300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en-US" sz="1200" b="0" i="0" u="none" strike="noStrike" cap="none" dirty="0">
                    <a:latin typeface="Arial"/>
                    <a:ea typeface="Arial"/>
                    <a:cs typeface="Arial"/>
                    <a:sym typeface="Arial"/>
                  </a:rPr>
                  <a:t>WebAPI</a:t>
                </a:r>
              </a:p>
            </p:txBody>
          </p:sp>
          <p:sp>
            <p:nvSpPr>
              <p:cNvPr id="760" name="Shape 760"/>
              <p:cNvSpPr/>
              <p:nvPr/>
            </p:nvSpPr>
            <p:spPr>
              <a:xfrm>
                <a:off x="3814327" y="3090725"/>
                <a:ext cx="2472299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en-US" sz="1200" b="0" i="0" u="none" strike="noStrike" cap="none" dirty="0">
                    <a:latin typeface="Arial"/>
                    <a:ea typeface="Arial"/>
                    <a:cs typeface="Arial"/>
                    <a:sym typeface="Arial"/>
                  </a:rPr>
                  <a:t>Atlas</a:t>
                </a:r>
              </a:p>
            </p:txBody>
          </p:sp>
          <p:grpSp>
            <p:nvGrpSpPr>
              <p:cNvPr id="777" name="Shape 777"/>
              <p:cNvGrpSpPr/>
              <p:nvPr/>
            </p:nvGrpSpPr>
            <p:grpSpPr>
              <a:xfrm>
                <a:off x="3643958" y="4706207"/>
                <a:ext cx="2812586" cy="943123"/>
                <a:chOff x="3919800" y="4393725"/>
                <a:chExt cx="2865600" cy="960900"/>
              </a:xfrm>
            </p:grpSpPr>
            <p:sp>
              <p:nvSpPr>
                <p:cNvPr id="778" name="Shape 778"/>
                <p:cNvSpPr/>
                <p:nvPr/>
              </p:nvSpPr>
              <p:spPr>
                <a:xfrm>
                  <a:off x="3919800" y="4393725"/>
                  <a:ext cx="2865600" cy="960900"/>
                </a:xfrm>
                <a:prstGeom prst="rect">
                  <a:avLst/>
                </a:prstGeom>
                <a:solidFill>
                  <a:srgbClr val="E69138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2000" dirty="0"/>
                </a:p>
              </p:txBody>
            </p:sp>
            <p:grpSp>
              <p:nvGrpSpPr>
                <p:cNvPr id="779" name="Shape 779"/>
                <p:cNvGrpSpPr/>
                <p:nvPr/>
              </p:nvGrpSpPr>
              <p:grpSpPr>
                <a:xfrm>
                  <a:off x="4093350" y="4733401"/>
                  <a:ext cx="534900" cy="426600"/>
                  <a:chOff x="3948153" y="4189951"/>
                  <a:chExt cx="534900" cy="426600"/>
                </a:xfrm>
              </p:grpSpPr>
              <p:sp>
                <p:nvSpPr>
                  <p:cNvPr id="780" name="Shape 780"/>
                  <p:cNvSpPr/>
                  <p:nvPr/>
                </p:nvSpPr>
                <p:spPr>
                  <a:xfrm>
                    <a:off x="3948153" y="4189951"/>
                    <a:ext cx="534900" cy="4266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id="781" name="Shape 781" descr="500px-R_logo.svg.png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>
                    <a:off x="3981559" y="4229309"/>
                    <a:ext cx="452100" cy="350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782" name="Shape 782"/>
                <p:cNvSpPr/>
                <p:nvPr/>
              </p:nvSpPr>
              <p:spPr>
                <a:xfrm>
                  <a:off x="4689450" y="4733400"/>
                  <a:ext cx="887400" cy="426600"/>
                </a:xfrm>
                <a:prstGeom prst="rect">
                  <a:avLst/>
                </a:prstGeom>
                <a:solidFill>
                  <a:srgbClr val="F3F3F3"/>
                </a:soli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25000"/>
                    <a:buFont typeface="Arial"/>
                    <a:buNone/>
                  </a:pPr>
                  <a:r>
                    <a:rPr lang="en-US"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OHDSI R packages</a:t>
                  </a:r>
                </a:p>
              </p:txBody>
            </p:sp>
            <p:grpSp>
              <p:nvGrpSpPr>
                <p:cNvPr id="783" name="Shape 783"/>
                <p:cNvGrpSpPr/>
                <p:nvPr/>
              </p:nvGrpSpPr>
              <p:grpSpPr>
                <a:xfrm>
                  <a:off x="5638050" y="4733350"/>
                  <a:ext cx="981000" cy="426600"/>
                  <a:chOff x="5638050" y="4733350"/>
                  <a:chExt cx="981000" cy="426600"/>
                </a:xfrm>
              </p:grpSpPr>
              <p:sp>
                <p:nvSpPr>
                  <p:cNvPr id="784" name="Shape 784"/>
                  <p:cNvSpPr/>
                  <p:nvPr/>
                </p:nvSpPr>
                <p:spPr>
                  <a:xfrm>
                    <a:off x="5638050" y="4733350"/>
                    <a:ext cx="981000" cy="426600"/>
                  </a:xfrm>
                  <a:prstGeom prst="rect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id="785" name="Shape 785" descr="RStudio-Ball.png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/>
                  <a:stretch/>
                </p:blipFill>
                <p:spPr>
                  <a:xfrm>
                    <a:off x="5755487" y="4840376"/>
                    <a:ext cx="218100" cy="218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786" name="Shape 786"/>
                  <p:cNvSpPr txBox="1"/>
                  <p:nvPr/>
                </p:nvSpPr>
                <p:spPr>
                  <a:xfrm>
                    <a:off x="5926811" y="4821535"/>
                    <a:ext cx="692238" cy="23694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ct val="25000"/>
                      <a:buFont typeface="Arial"/>
                      <a:buNone/>
                    </a:pPr>
                    <a:r>
                      <a:rPr lang="en-US"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Studio</a:t>
                    </a:r>
                  </a:p>
                </p:txBody>
              </p:sp>
            </p:grpSp>
            <p:sp>
              <p:nvSpPr>
                <p:cNvPr id="787" name="Shape 787"/>
                <p:cNvSpPr txBox="1"/>
                <p:nvPr/>
              </p:nvSpPr>
              <p:spPr>
                <a:xfrm>
                  <a:off x="3919830" y="4414875"/>
                  <a:ext cx="2865512" cy="259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algn="ctr" rtl="0">
                    <a:spcBef>
                      <a:spcPts val="0"/>
                    </a:spcBef>
                    <a:buNone/>
                  </a:pPr>
                  <a:r>
                    <a:rPr lang="en-US" sz="1200" b="1" dirty="0">
                      <a:solidFill>
                        <a:srgbClr val="783F04"/>
                      </a:solidFill>
                    </a:rPr>
                    <a:t>Methods Library</a:t>
                  </a:r>
                </a:p>
              </p:txBody>
            </p:sp>
          </p:grpSp>
          <p:sp>
            <p:nvSpPr>
              <p:cNvPr id="789" name="Shape 789"/>
              <p:cNvSpPr/>
              <p:nvPr/>
            </p:nvSpPr>
            <p:spPr>
              <a:xfrm>
                <a:off x="3814327" y="4060152"/>
                <a:ext cx="2472300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Arial"/>
                  <a:buNone/>
                </a:pPr>
                <a:endParaRPr sz="2000" dirty="0"/>
              </a:p>
            </p:txBody>
          </p:sp>
        </p:grpSp>
        <p:grpSp>
          <p:nvGrpSpPr>
            <p:cNvPr id="790" name="Shape 790"/>
            <p:cNvGrpSpPr/>
            <p:nvPr/>
          </p:nvGrpSpPr>
          <p:grpSpPr>
            <a:xfrm>
              <a:off x="4594439" y="4112590"/>
              <a:ext cx="1425362" cy="314414"/>
              <a:chOff x="7603056" y="4172788"/>
              <a:chExt cx="1702738" cy="375600"/>
            </a:xfrm>
          </p:grpSpPr>
          <p:pic>
            <p:nvPicPr>
              <p:cNvPr id="791" name="Shape 791" descr="tomcat.png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603056" y="4196800"/>
                <a:ext cx="459291" cy="3275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2" name="Shape 792"/>
              <p:cNvSpPr txBox="1"/>
              <p:nvPr/>
            </p:nvSpPr>
            <p:spPr>
              <a:xfrm>
                <a:off x="8062326" y="4172788"/>
                <a:ext cx="1243468" cy="37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-US" sz="1200" dirty="0"/>
                  <a:t>Tomcat</a:t>
                </a:r>
              </a:p>
            </p:txBody>
          </p:sp>
        </p:grp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079" y="304800"/>
            <a:ext cx="988821" cy="71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Slide Number Placeholder 2">
            <a:extLst>
              <a:ext uri="{FF2B5EF4-FFF2-40B4-BE49-F238E27FC236}">
                <a16:creationId xmlns:a16="http://schemas.microsoft.com/office/drawing/2014/main" id="{3C204E90-616A-45B7-992A-DE4A8080053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8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026" name="Picture 2" descr="Image result for aws ec2 instance">
            <a:extLst>
              <a:ext uri="{FF2B5EF4-FFF2-40B4-BE49-F238E27FC236}">
                <a16:creationId xmlns:a16="http://schemas.microsoft.com/office/drawing/2014/main" id="{AC244188-8610-403C-B2E0-7726AA556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611" y="1191286"/>
            <a:ext cx="2222906" cy="88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Shape 765">
            <a:extLst>
              <a:ext uri="{FF2B5EF4-FFF2-40B4-BE49-F238E27FC236}">
                <a16:creationId xmlns:a16="http://schemas.microsoft.com/office/drawing/2014/main" id="{7053E7CD-22D1-4F46-9EE5-9862EA262C30}"/>
              </a:ext>
            </a:extLst>
          </p:cNvPr>
          <p:cNvSpPr/>
          <p:nvPr/>
        </p:nvSpPr>
        <p:spPr>
          <a:xfrm>
            <a:off x="7216996" y="4594175"/>
            <a:ext cx="1301700" cy="418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WhiteRabbit</a:t>
            </a:r>
          </a:p>
        </p:txBody>
      </p:sp>
      <p:sp>
        <p:nvSpPr>
          <p:cNvPr id="50" name="Shape 763">
            <a:extLst>
              <a:ext uri="{FF2B5EF4-FFF2-40B4-BE49-F238E27FC236}">
                <a16:creationId xmlns:a16="http://schemas.microsoft.com/office/drawing/2014/main" id="{8D99B337-53A5-44F7-B9C1-B434EC0F76F9}"/>
              </a:ext>
            </a:extLst>
          </p:cNvPr>
          <p:cNvSpPr/>
          <p:nvPr/>
        </p:nvSpPr>
        <p:spPr>
          <a:xfrm>
            <a:off x="7216996" y="2475285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Raw Synthea</a:t>
            </a:r>
          </a:p>
        </p:txBody>
      </p:sp>
      <p:sp>
        <p:nvSpPr>
          <p:cNvPr id="39" name="Shape 766">
            <a:extLst>
              <a:ext uri="{FF2B5EF4-FFF2-40B4-BE49-F238E27FC236}">
                <a16:creationId xmlns:a16="http://schemas.microsoft.com/office/drawing/2014/main" id="{B11AD851-59AB-4992-9A85-DA9CEBFC7850}"/>
              </a:ext>
            </a:extLst>
          </p:cNvPr>
          <p:cNvSpPr/>
          <p:nvPr/>
        </p:nvSpPr>
        <p:spPr>
          <a:xfrm>
            <a:off x="7216996" y="5139603"/>
            <a:ext cx="1301700" cy="4182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Usagi</a:t>
            </a:r>
          </a:p>
        </p:txBody>
      </p:sp>
      <p:sp>
        <p:nvSpPr>
          <p:cNvPr id="43" name="Shape 763">
            <a:extLst>
              <a:ext uri="{FF2B5EF4-FFF2-40B4-BE49-F238E27FC236}">
                <a16:creationId xmlns:a16="http://schemas.microsoft.com/office/drawing/2014/main" id="{598E8808-D189-433B-8AFF-4D19C14D74FA}"/>
              </a:ext>
            </a:extLst>
          </p:cNvPr>
          <p:cNvSpPr/>
          <p:nvPr/>
        </p:nvSpPr>
        <p:spPr>
          <a:xfrm>
            <a:off x="7216996" y="1929855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CDM Lauren (EMPTY)</a:t>
            </a:r>
          </a:p>
        </p:txBody>
      </p:sp>
      <p:sp>
        <p:nvSpPr>
          <p:cNvPr id="44" name="Shape 763">
            <a:extLst>
              <a:ext uri="{FF2B5EF4-FFF2-40B4-BE49-F238E27FC236}">
                <a16:creationId xmlns:a16="http://schemas.microsoft.com/office/drawing/2014/main" id="{C385FEA3-EB6A-4CF0-9810-228576756F43}"/>
              </a:ext>
            </a:extLst>
          </p:cNvPr>
          <p:cNvSpPr/>
          <p:nvPr/>
        </p:nvSpPr>
        <p:spPr>
          <a:xfrm>
            <a:off x="7216996" y="3020715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CDM Synthea v1.0</a:t>
            </a:r>
          </a:p>
        </p:txBody>
      </p:sp>
      <p:sp>
        <p:nvSpPr>
          <p:cNvPr id="46" name="Shape 763">
            <a:extLst>
              <a:ext uri="{FF2B5EF4-FFF2-40B4-BE49-F238E27FC236}">
                <a16:creationId xmlns:a16="http://schemas.microsoft.com/office/drawing/2014/main" id="{43EE746A-4903-4381-9C98-8E6D5AC112A0}"/>
              </a:ext>
            </a:extLst>
          </p:cNvPr>
          <p:cNvSpPr/>
          <p:nvPr/>
        </p:nvSpPr>
        <p:spPr>
          <a:xfrm>
            <a:off x="7216996" y="4048745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CDM Synpuf (100K)</a:t>
            </a:r>
          </a:p>
        </p:txBody>
      </p:sp>
      <p:pic>
        <p:nvPicPr>
          <p:cNvPr id="2050" name="Picture 2" descr="PostgreSQL Elephant Logo">
            <a:extLst>
              <a:ext uri="{FF2B5EF4-FFF2-40B4-BE49-F238E27FC236}">
                <a16:creationId xmlns:a16="http://schemas.microsoft.com/office/drawing/2014/main" id="{C7E0494E-FF38-463A-AFC9-44F953F5C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366" y="2085430"/>
            <a:ext cx="443181" cy="45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hape 763">
            <a:extLst>
              <a:ext uri="{FF2B5EF4-FFF2-40B4-BE49-F238E27FC236}">
                <a16:creationId xmlns:a16="http://schemas.microsoft.com/office/drawing/2014/main" id="{EE29CF5C-2DCC-4EFD-BC5E-7D0ED3027912}"/>
              </a:ext>
            </a:extLst>
          </p:cNvPr>
          <p:cNvSpPr/>
          <p:nvPr/>
        </p:nvSpPr>
        <p:spPr>
          <a:xfrm>
            <a:off x="7229696" y="3541415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CDM Synthea v2.0</a:t>
            </a:r>
          </a:p>
        </p:txBody>
      </p:sp>
    </p:spTree>
    <p:extLst>
      <p:ext uri="{BB962C8B-B14F-4D97-AF65-F5344CB8AC3E}">
        <p14:creationId xmlns:p14="http://schemas.microsoft.com/office/powerpoint/2010/main" val="27710031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i="1" dirty="0"/>
              <a:t>4. </a:t>
            </a:r>
            <a:r>
              <a:rPr lang="en-US" b="1" i="1" dirty="0"/>
              <a:t>Load your source codes</a:t>
            </a:r>
            <a:r>
              <a:rPr lang="en-US" i="1" dirty="0"/>
              <a:t>, let Usagi process them</a:t>
            </a:r>
          </a:p>
          <a:p>
            <a:endParaRPr lang="en-US" sz="1600" dirty="0"/>
          </a:p>
          <a:p>
            <a:r>
              <a:rPr lang="en-US" dirty="0"/>
              <a:t>Import the codes into Usagi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7C20DC-571E-4B35-8E66-B3C28F77D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43" y="2526063"/>
            <a:ext cx="7881257" cy="3966812"/>
          </a:xfrm>
          <a:prstGeom prst="rect">
            <a:avLst/>
          </a:prstGeom>
        </p:spPr>
      </p:pic>
      <p:pic>
        <p:nvPicPr>
          <p:cNvPr id="8" name="Picture 2" descr="alt text">
            <a:extLst>
              <a:ext uri="{FF2B5EF4-FFF2-40B4-BE49-F238E27FC236}">
                <a16:creationId xmlns:a16="http://schemas.microsoft.com/office/drawing/2014/main" id="{F8DDF1C9-FB93-494B-AA96-2062B1A4C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576" y="266700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3781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  <p:pic>
        <p:nvPicPr>
          <p:cNvPr id="8" name="Picture 2" descr="alt text">
            <a:extLst>
              <a:ext uri="{FF2B5EF4-FFF2-40B4-BE49-F238E27FC236}">
                <a16:creationId xmlns:a16="http://schemas.microsoft.com/office/drawing/2014/main" id="{F2EEEB7C-FEAF-4EC0-9EC7-5512795B5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576" y="266700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5066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3FA88EE-C0B4-48F8-8C92-3FD2611658CB}"/>
              </a:ext>
            </a:extLst>
          </p:cNvPr>
          <p:cNvSpPr/>
          <p:nvPr/>
        </p:nvSpPr>
        <p:spPr>
          <a:xfrm>
            <a:off x="6214533" y="2429933"/>
            <a:ext cx="1955196" cy="67733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Overview Table</a:t>
            </a: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6A04088A-060D-4A80-8557-073E3B8B7B16}"/>
              </a:ext>
            </a:extLst>
          </p:cNvPr>
          <p:cNvSpPr/>
          <p:nvPr/>
        </p:nvSpPr>
        <p:spPr>
          <a:xfrm>
            <a:off x="821871" y="2142067"/>
            <a:ext cx="7658100" cy="1759853"/>
          </a:xfrm>
          <a:prstGeom prst="frame">
            <a:avLst>
              <a:gd name="adj1" fmla="val 768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2" descr="alt text">
            <a:extLst>
              <a:ext uri="{FF2B5EF4-FFF2-40B4-BE49-F238E27FC236}">
                <a16:creationId xmlns:a16="http://schemas.microsoft.com/office/drawing/2014/main" id="{27689112-F97C-45E7-9468-5C598E31A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576" y="266700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4795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FE82D768-BA49-41E8-9553-8AE262C4EC37}"/>
              </a:ext>
            </a:extLst>
          </p:cNvPr>
          <p:cNvSpPr/>
          <p:nvPr/>
        </p:nvSpPr>
        <p:spPr>
          <a:xfrm>
            <a:off x="821871" y="3624944"/>
            <a:ext cx="7658100" cy="1208313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7C4B516-6959-43D4-9C8A-2DF1C1122FDA}"/>
              </a:ext>
            </a:extLst>
          </p:cNvPr>
          <p:cNvSpPr/>
          <p:nvPr/>
        </p:nvSpPr>
        <p:spPr>
          <a:xfrm>
            <a:off x="6164942" y="3894703"/>
            <a:ext cx="1955196" cy="67733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Selected Mapping</a:t>
            </a:r>
          </a:p>
        </p:txBody>
      </p:sp>
      <p:pic>
        <p:nvPicPr>
          <p:cNvPr id="11" name="Picture 2" descr="alt text">
            <a:extLst>
              <a:ext uri="{FF2B5EF4-FFF2-40B4-BE49-F238E27FC236}">
                <a16:creationId xmlns:a16="http://schemas.microsoft.com/office/drawing/2014/main" id="{EC851ED1-E561-4C0A-A935-107552584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576" y="266700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8875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FE82D768-BA49-41E8-9553-8AE262C4EC37}"/>
              </a:ext>
            </a:extLst>
          </p:cNvPr>
          <p:cNvSpPr/>
          <p:nvPr/>
        </p:nvSpPr>
        <p:spPr>
          <a:xfrm>
            <a:off x="821870" y="4570854"/>
            <a:ext cx="7701643" cy="2244532"/>
          </a:xfrm>
          <a:prstGeom prst="frame">
            <a:avLst>
              <a:gd name="adj1" fmla="val 668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08F3799-DB7E-48F6-92F0-1AE82FBD44B0}"/>
              </a:ext>
            </a:extLst>
          </p:cNvPr>
          <p:cNvSpPr/>
          <p:nvPr/>
        </p:nvSpPr>
        <p:spPr>
          <a:xfrm>
            <a:off x="6183992" y="4891432"/>
            <a:ext cx="1955196" cy="67733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Facility</a:t>
            </a:r>
          </a:p>
        </p:txBody>
      </p:sp>
      <p:pic>
        <p:nvPicPr>
          <p:cNvPr id="12" name="Picture 2" descr="alt text">
            <a:extLst>
              <a:ext uri="{FF2B5EF4-FFF2-40B4-BE49-F238E27FC236}">
                <a16:creationId xmlns:a16="http://schemas.microsoft.com/office/drawing/2014/main" id="{E77C47C3-757D-4914-8464-AD0DE55CF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576" y="266700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295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  <a:endParaRPr lang="en-US" b="1" i="1" dirty="0"/>
          </a:p>
          <a:p>
            <a:pPr marL="0" indent="0" algn="ctr">
              <a:buNone/>
            </a:pPr>
            <a:endParaRPr lang="en-US" b="1" i="1" dirty="0"/>
          </a:p>
          <a:p>
            <a:r>
              <a:rPr lang="en-US" dirty="0"/>
              <a:t>It may be valuable to sort on “Match Score”; reviewing codes that Usagi is most confident on first may quickly knock out a significant chunk of codes</a:t>
            </a:r>
          </a:p>
          <a:p>
            <a:endParaRPr lang="en-US" dirty="0"/>
          </a:p>
          <a:p>
            <a:r>
              <a:rPr lang="en-US" dirty="0"/>
              <a:t>Sorting on “Frequency” is valuable, spending more effort on frequent codes versus non-frequent is important</a:t>
            </a:r>
          </a:p>
          <a:p>
            <a:endParaRPr lang="en-US" dirty="0"/>
          </a:p>
          <a:p>
            <a:r>
              <a:rPr lang="en-US" dirty="0"/>
              <a:t>It is okay to map to zero or 0 – “No matching concept”</a:t>
            </a:r>
          </a:p>
          <a:p>
            <a:endParaRPr lang="en-US" dirty="0"/>
          </a:p>
          <a:p>
            <a:r>
              <a:rPr lang="en-US" dirty="0"/>
              <a:t>A source code might end up being mapped to two concepts</a:t>
            </a:r>
          </a:p>
          <a:p>
            <a:endParaRPr lang="en-US" dirty="0"/>
          </a:p>
          <a:p>
            <a:r>
              <a:rPr lang="en-US" dirty="0"/>
              <a:t>You might have what the system considers one domain but the OMOP Vocabulary lumps into another domain</a:t>
            </a:r>
            <a:endParaRPr lang="en-US" sz="1200" dirty="0"/>
          </a:p>
        </p:txBody>
      </p:sp>
      <p:pic>
        <p:nvPicPr>
          <p:cNvPr id="7" name="Picture 2" descr="alt text">
            <a:extLst>
              <a:ext uri="{FF2B5EF4-FFF2-40B4-BE49-F238E27FC236}">
                <a16:creationId xmlns:a16="http://schemas.microsoft.com/office/drawing/2014/main" id="{A870969B-D7DA-4584-A993-846C6BF7E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576" y="266700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168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6. </a:t>
            </a:r>
            <a:r>
              <a:rPr lang="en-US" b="1" i="1" dirty="0"/>
              <a:t>Export codes</a:t>
            </a:r>
            <a:r>
              <a:rPr lang="en-US" i="1" dirty="0"/>
              <a:t> into the SOURCE_TO_CONCEPT_MAP</a:t>
            </a:r>
          </a:p>
          <a:p>
            <a:endParaRPr lang="en-US" sz="1600" dirty="0"/>
          </a:p>
          <a:p>
            <a:r>
              <a:rPr lang="en-US" sz="2400" dirty="0"/>
              <a:t>After you have completed, you will export the relationships</a:t>
            </a:r>
          </a:p>
          <a:p>
            <a:endParaRPr lang="en-US" sz="2400" dirty="0"/>
          </a:p>
          <a:p>
            <a:r>
              <a:rPr lang="en-US" sz="2400" dirty="0"/>
              <a:t>When exporting you will give a Vocabulary ID, for example JNJ_JMDC_PROVIDERS would signify a Johnson &amp; Johnson map for the database JMDC for provider codes.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R74.02 - Acute pharyngitis = 25297 - Acute pharyngitis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C7E6483-C54E-4112-9278-B20C9B5CD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972135"/>
              </p:ext>
            </p:extLst>
          </p:nvPr>
        </p:nvGraphicFramePr>
        <p:xfrm>
          <a:off x="200010" y="4154501"/>
          <a:ext cx="8758933" cy="12343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12213">
                  <a:extLst>
                    <a:ext uri="{9D8B030D-6E8A-4147-A177-3AD203B41FA5}">
                      <a16:colId xmlns:a16="http://schemas.microsoft.com/office/drawing/2014/main" val="2523968736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55497910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49166267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848171165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36076742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26117864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94598633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898244754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743064579"/>
                    </a:ext>
                  </a:extLst>
                </a:gridCol>
              </a:tblGrid>
              <a:tr h="15109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code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concept_id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vocab_id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code_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description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target_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concept_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target_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vocab_id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valid_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start_date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valid_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end_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date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invalid_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reason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096072"/>
                  </a:ext>
                </a:extLst>
              </a:tr>
              <a:tr h="151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R74.02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TEST_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dirty="0">
                          <a:effectLst/>
                        </a:rPr>
                        <a:t>VOCAB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Acute pharyngitis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25297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SNOMED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1/1/1970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12/31/2099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extLst>
                  <a:ext uri="{0D108BD9-81ED-4DB2-BD59-A6C34878D82A}">
                    <a16:rowId xmlns:a16="http://schemas.microsoft.com/office/drawing/2014/main" val="2707945164"/>
                  </a:ext>
                </a:extLst>
              </a:tr>
            </a:tbl>
          </a:graphicData>
        </a:graphic>
      </p:graphicFrame>
      <p:pic>
        <p:nvPicPr>
          <p:cNvPr id="8" name="Picture 2" descr="alt text">
            <a:extLst>
              <a:ext uri="{FF2B5EF4-FFF2-40B4-BE49-F238E27FC236}">
                <a16:creationId xmlns:a16="http://schemas.microsoft.com/office/drawing/2014/main" id="{3C4774CB-8FB8-40D1-A1DD-E78A3DF92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576" y="266700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9989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6. </a:t>
            </a:r>
            <a:r>
              <a:rPr lang="en-US" b="1" i="1" dirty="0"/>
              <a:t>Export codes</a:t>
            </a:r>
            <a:r>
              <a:rPr lang="en-US" i="1" dirty="0"/>
              <a:t> into the SOURCE_TO_CONCEPT_MAP</a:t>
            </a:r>
          </a:p>
          <a:p>
            <a:endParaRPr lang="en-US" sz="1600" dirty="0"/>
          </a:p>
          <a:p>
            <a:r>
              <a:rPr lang="en-US" sz="2400" dirty="0"/>
              <a:t>You then load your generated maps into the empty Vocabulary table.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E7A2A6-EA08-47FD-858D-24CB1B105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552" y="2806113"/>
            <a:ext cx="2847296" cy="3397498"/>
          </a:xfrm>
          <a:prstGeom prst="rect">
            <a:avLst/>
          </a:prstGeom>
        </p:spPr>
      </p:pic>
      <p:pic>
        <p:nvPicPr>
          <p:cNvPr id="8" name="Picture 2" descr="alt text">
            <a:extLst>
              <a:ext uri="{FF2B5EF4-FFF2-40B4-BE49-F238E27FC236}">
                <a16:creationId xmlns:a16="http://schemas.microsoft.com/office/drawing/2014/main" id="{7E9DA958-561A-459F-9047-0C3D3221B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576" y="266700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4421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0AE0-8A53-4CD0-9B41-F9F99DCCF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– 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A3E9B-768D-406A-840E-2A05F4556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Get a copy of the </a:t>
            </a:r>
            <a:r>
              <a:rPr lang="en-US" b="1" dirty="0"/>
              <a:t>Vocabulary</a:t>
            </a:r>
            <a:r>
              <a:rPr lang="en-US" dirty="0"/>
              <a:t> from ATHENA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Download </a:t>
            </a:r>
            <a:r>
              <a:rPr lang="en-US" b="1" dirty="0"/>
              <a:t>Usagi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Have Usagi </a:t>
            </a:r>
            <a:r>
              <a:rPr lang="en-US" b="1" dirty="0"/>
              <a:t>build an index </a:t>
            </a:r>
            <a:r>
              <a:rPr lang="en-US" dirty="0"/>
              <a:t>on the Vocabulary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Load your source codes</a:t>
            </a:r>
            <a:r>
              <a:rPr lang="en-US" dirty="0"/>
              <a:t> and let Usagi process them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Review and update suggest mappings </a:t>
            </a:r>
            <a:r>
              <a:rPr lang="en-US" dirty="0"/>
              <a:t>with someone who has medical knowledge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Export codes</a:t>
            </a:r>
            <a:r>
              <a:rPr lang="en-US" dirty="0"/>
              <a:t> into the SOURCE_TO_CONCEPT_MAP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DA737-5F37-468D-8360-E9E7A7CFE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88</a:t>
            </a:fld>
            <a:endParaRPr lang="en-US" dirty="0"/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05562D3C-CD78-4551-8D5B-7E46EDFAE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00" y="1035844"/>
            <a:ext cx="685800" cy="685800"/>
          </a:xfrm>
          <a:prstGeom prst="rect">
            <a:avLst/>
          </a:prstGeom>
        </p:spPr>
      </p:pic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CCFF1626-6C81-4614-B6B6-2D9AE072F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00" y="1834243"/>
            <a:ext cx="685800" cy="685800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788BBEA5-70DF-4EE5-9610-368763995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00" y="2632642"/>
            <a:ext cx="685800" cy="685800"/>
          </a:xfrm>
          <a:prstGeom prst="rect">
            <a:avLst/>
          </a:prstGeom>
        </p:spPr>
      </p:pic>
      <p:pic>
        <p:nvPicPr>
          <p:cNvPr id="10" name="Picture 2" descr="alt text">
            <a:extLst>
              <a:ext uri="{FF2B5EF4-FFF2-40B4-BE49-F238E27FC236}">
                <a16:creationId xmlns:a16="http://schemas.microsoft.com/office/drawing/2014/main" id="{74833956-AD74-4F28-9FBC-835EC4780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576" y="266700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4470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24F06D-FAF0-44C7-A654-FFD453F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Your Turn:</a:t>
            </a:r>
            <a:br>
              <a:rPr lang="en-US" dirty="0"/>
            </a:br>
            <a:r>
              <a:rPr lang="en-US" dirty="0"/>
              <a:t>Open Usagi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B59AD0-B1CF-471D-A264-3C1ACDEC6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5821" y="1600200"/>
            <a:ext cx="5840980" cy="4762500"/>
          </a:xfrm>
        </p:spPr>
        <p:txBody>
          <a:bodyPr>
            <a:normAutofit/>
          </a:bodyPr>
          <a:lstStyle/>
          <a:p>
            <a:r>
              <a:rPr lang="en-US" dirty="0"/>
              <a:t>Click on Usagi shortcut</a:t>
            </a:r>
          </a:p>
          <a:p>
            <a:r>
              <a:rPr lang="en-US" dirty="0"/>
              <a:t>Go into the Usagi-1.1.6 folder</a:t>
            </a:r>
          </a:p>
          <a:p>
            <a:r>
              <a:rPr lang="en-US" dirty="0"/>
              <a:t>Open Usagi.jar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Image result for pusheen working">
            <a:extLst>
              <a:ext uri="{FF2B5EF4-FFF2-40B4-BE49-F238E27FC236}">
                <a16:creationId xmlns:a16="http://schemas.microsoft.com/office/drawing/2014/main" id="{AB1A2318-6F67-4889-8FC6-FC0B9DA160FF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40" y="1245167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C4533-F0C8-4AB6-8CCE-AC5A71FBF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C322BD-C3BA-47AA-B78F-F8CEA29D7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270" y="3209425"/>
            <a:ext cx="5840981" cy="3577298"/>
          </a:xfrm>
          <a:prstGeom prst="rect">
            <a:avLst/>
          </a:prstGeom>
        </p:spPr>
      </p:pic>
      <p:pic>
        <p:nvPicPr>
          <p:cNvPr id="8" name="Picture 2" descr="alt text">
            <a:extLst>
              <a:ext uri="{FF2B5EF4-FFF2-40B4-BE49-F238E27FC236}">
                <a16:creationId xmlns:a16="http://schemas.microsoft.com/office/drawing/2014/main" id="{8EA559E4-C622-4788-8AD3-00FDD3997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576" y="266700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205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Sign into the </a:t>
            </a:r>
            <a:br>
              <a:rPr lang="en-US" dirty="0"/>
            </a:br>
            <a:r>
              <a:rPr lang="en-US" dirty="0"/>
              <a:t>Remote Desktop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r>
              <a:rPr lang="en-US" dirty="0"/>
              <a:t>From your command prompt, type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%systemroot%/system32/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mstsc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.exe 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/>
              <a:t>to launch Remote Desktop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7010400" y="6492876"/>
            <a:ext cx="21336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smtClean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9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76175"/>
            <a:ext cx="5491163" cy="3599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Shape 1249">
            <a:extLst>
              <a:ext uri="{FF2B5EF4-FFF2-40B4-BE49-F238E27FC236}">
                <a16:creationId xmlns:a16="http://schemas.microsoft.com/office/drawing/2014/main" id="{24BC0A6C-01DD-4524-A273-A8A58B5EEFE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6200" y="152400"/>
            <a:ext cx="132397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D6C3AD-B153-47BE-81DA-F28297DCB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900" y="3916363"/>
            <a:ext cx="3848100" cy="2400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E9C8BD2-CFF9-4D6E-96FB-D9726FB090D4}"/>
              </a:ext>
            </a:extLst>
          </p:cNvPr>
          <p:cNvSpPr/>
          <p:nvPr/>
        </p:nvSpPr>
        <p:spPr>
          <a:xfrm>
            <a:off x="3970867" y="4986867"/>
            <a:ext cx="1092200" cy="651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0816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33DD9B-7ECB-40D3-9976-F60F6A14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– Your Turn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C2A41A-8417-433A-8026-26FE4BF4E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have provided a small subset of codes to try to map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Tutorial-ETL/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-&gt; Materials -&gt; Usagi -&gt;</a:t>
            </a:r>
            <a:br>
              <a:rPr lang="en-US" dirty="0"/>
            </a:br>
            <a:r>
              <a:rPr lang="en-US" dirty="0"/>
              <a:t>DUTCH_ICPC_CONDITION_CODES_TO_MAP.xlsx</a:t>
            </a:r>
          </a:p>
          <a:p>
            <a:pPr marL="0" indent="0" algn="ctr">
              <a:buNone/>
            </a:pPr>
            <a:endParaRPr lang="en-US" sz="1600" dirty="0"/>
          </a:p>
          <a:p>
            <a:r>
              <a:rPr lang="en-US" dirty="0"/>
              <a:t>These condition codes are in Dutch ICPC codes and need to be mapped to standard concepts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AB0835-5D74-4ACE-8895-B9DEEB494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90</a:t>
            </a:fld>
            <a:endParaRPr lang="en-US" dirty="0"/>
          </a:p>
        </p:txBody>
      </p:sp>
      <p:pic>
        <p:nvPicPr>
          <p:cNvPr id="9" name="Picture 2" descr="alt text">
            <a:extLst>
              <a:ext uri="{FF2B5EF4-FFF2-40B4-BE49-F238E27FC236}">
                <a16:creationId xmlns:a16="http://schemas.microsoft.com/office/drawing/2014/main" id="{01EA0260-825C-4478-9252-936588CF9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576" y="266700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63614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33DD9B-7ECB-40D3-9976-F60F6A14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– Your Turn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C2A41A-8417-433A-8026-26FE4BF4E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Your mission:</a:t>
            </a:r>
          </a:p>
          <a:p>
            <a:pPr lvl="1"/>
            <a:r>
              <a:rPr lang="en-US" dirty="0"/>
              <a:t>Download the codes to map</a:t>
            </a:r>
          </a:p>
          <a:p>
            <a:pPr lvl="1"/>
            <a:r>
              <a:rPr lang="en-US" dirty="0"/>
              <a:t>Translate codes to English</a:t>
            </a:r>
          </a:p>
          <a:p>
            <a:pPr lvl="1"/>
            <a:r>
              <a:rPr lang="en-US" dirty="0"/>
              <a:t>Import codes into Usagi</a:t>
            </a:r>
          </a:p>
          <a:p>
            <a:pPr lvl="1"/>
            <a:r>
              <a:rPr lang="en-US" dirty="0"/>
              <a:t>Map to standard concepts</a:t>
            </a:r>
          </a:p>
          <a:p>
            <a:pPr lvl="1"/>
            <a:r>
              <a:rPr lang="en-US" dirty="0"/>
              <a:t>Export SOURCE_TO_CONCEPT_MAP </a:t>
            </a:r>
            <a:br>
              <a:rPr lang="en-US" dirty="0"/>
            </a:br>
            <a:r>
              <a:rPr lang="en-US" dirty="0"/>
              <a:t>table</a:t>
            </a:r>
          </a:p>
          <a:p>
            <a:pPr lvl="1"/>
            <a:endParaRPr lang="en-US" dirty="0"/>
          </a:p>
          <a:p>
            <a:r>
              <a:rPr lang="en-US" dirty="0"/>
              <a:t>For help review the User Guide:</a:t>
            </a:r>
          </a:p>
          <a:p>
            <a:pPr lvl="1"/>
            <a:r>
              <a:rPr lang="en-US" dirty="0">
                <a:hlinkClick r:id="rId2"/>
              </a:rPr>
              <a:t>https://ohdsi.github.io/TheBookOfOhdsi/ExtractTransformLoad.html#usagi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AB0835-5D74-4ACE-8895-B9DEEB494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65B599-CA39-41E5-A649-148BA6D08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582" y="1100386"/>
            <a:ext cx="2249714" cy="2384855"/>
          </a:xfrm>
          <a:prstGeom prst="rect">
            <a:avLst/>
          </a:prstGeom>
        </p:spPr>
      </p:pic>
      <p:pic>
        <p:nvPicPr>
          <p:cNvPr id="10" name="Picture 2" descr="Image result for pusheen working">
            <a:extLst>
              <a:ext uri="{FF2B5EF4-FFF2-40B4-BE49-F238E27FC236}">
                <a16:creationId xmlns:a16="http://schemas.microsoft.com/office/drawing/2014/main" id="{ED72EA41-7035-44C4-8B68-F8559C077C4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582" y="30987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lt text">
            <a:extLst>
              <a:ext uri="{FF2B5EF4-FFF2-40B4-BE49-F238E27FC236}">
                <a16:creationId xmlns:a16="http://schemas.microsoft.com/office/drawing/2014/main" id="{BF7466A5-C74A-4A49-9CAA-576B51F62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576" y="266700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0810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33DD9B-7ECB-40D3-9976-F60F6A14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– Your Turn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C2A41A-8417-433A-8026-26FE4BF4E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CONCEPT_ID do you map</a:t>
            </a:r>
            <a:br>
              <a:rPr lang="en-US" dirty="0"/>
            </a:br>
            <a:r>
              <a:rPr lang="en-US" dirty="0"/>
              <a:t>“Dermatomycosis (s)” to?</a:t>
            </a:r>
          </a:p>
          <a:p>
            <a:pPr lvl="1"/>
            <a:endParaRPr lang="en-US" sz="1200" dirty="0"/>
          </a:p>
          <a:p>
            <a:pPr lvl="1"/>
            <a:r>
              <a:rPr lang="en-US" dirty="0"/>
              <a:t>USAGI Mapped: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We remapped to: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AB0835-5D74-4ACE-8895-B9DEEB494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65B599-CA39-41E5-A649-148BA6D08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582" y="1100386"/>
            <a:ext cx="2249714" cy="2384855"/>
          </a:xfrm>
          <a:prstGeom prst="rect">
            <a:avLst/>
          </a:prstGeom>
        </p:spPr>
      </p:pic>
      <p:pic>
        <p:nvPicPr>
          <p:cNvPr id="10" name="Picture 2" descr="Image result for pusheen working">
            <a:extLst>
              <a:ext uri="{FF2B5EF4-FFF2-40B4-BE49-F238E27FC236}">
                <a16:creationId xmlns:a16="http://schemas.microsoft.com/office/drawing/2014/main" id="{ED72EA41-7035-44C4-8B68-F8559C077C4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582" y="30987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lt text">
            <a:extLst>
              <a:ext uri="{FF2B5EF4-FFF2-40B4-BE49-F238E27FC236}">
                <a16:creationId xmlns:a16="http://schemas.microsoft.com/office/drawing/2014/main" id="{BF7466A5-C74A-4A49-9CAA-576B51F62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576" y="266700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FDFD437-040D-44E7-A4BD-30E893764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419457"/>
              </p:ext>
            </p:extLst>
          </p:nvPr>
        </p:nvGraphicFramePr>
        <p:xfrm>
          <a:off x="417138" y="3058160"/>
          <a:ext cx="576804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1772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1267841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  <a:gridCol w="2488429">
                  <a:extLst>
                    <a:ext uri="{9D8B030D-6E8A-4147-A177-3AD203B41FA5}">
                      <a16:colId xmlns:a16="http://schemas.microsoft.com/office/drawing/2014/main" val="1625820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Source Term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Concept 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Concept Name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Dermatomycosis 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135473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Dermatophytosis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34FEF32-AC47-4E38-B402-ED46ABCDF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055401"/>
              </p:ext>
            </p:extLst>
          </p:nvPr>
        </p:nvGraphicFramePr>
        <p:xfrm>
          <a:off x="457200" y="5066606"/>
          <a:ext cx="576804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1772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1267841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  <a:gridCol w="2488429">
                  <a:extLst>
                    <a:ext uri="{9D8B030D-6E8A-4147-A177-3AD203B41FA5}">
                      <a16:colId xmlns:a16="http://schemas.microsoft.com/office/drawing/2014/main" val="1625820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Source Term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Concept 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Concept Name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Dermatomycosis 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137213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Dermal mycosis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17C6970-29DE-4FB5-AFD0-E856EF23704D}"/>
              </a:ext>
            </a:extLst>
          </p:cNvPr>
          <p:cNvSpPr txBox="1"/>
          <p:nvPr/>
        </p:nvSpPr>
        <p:spPr>
          <a:xfrm>
            <a:off x="457200" y="3881837"/>
            <a:ext cx="1768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a fungal infection of the skin, especially by a dermatophyte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BDF05C-D3EF-41DA-AB42-D18DF6F8664C}"/>
              </a:ext>
            </a:extLst>
          </p:cNvPr>
          <p:cNvSpPr txBox="1"/>
          <p:nvPr/>
        </p:nvSpPr>
        <p:spPr>
          <a:xfrm>
            <a:off x="4030692" y="3873115"/>
            <a:ext cx="1768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a highly contagious, fungal infection of the skin or scalp (ringworm)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D7B237-23A3-406B-8FD2-4F9D5412BCC3}"/>
              </a:ext>
            </a:extLst>
          </p:cNvPr>
          <p:cNvSpPr txBox="1"/>
          <p:nvPr/>
        </p:nvSpPr>
        <p:spPr>
          <a:xfrm>
            <a:off x="454330" y="5802653"/>
            <a:ext cx="1768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a fungal infection of the skin, especially by a dermatophyte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E949CE-C7A9-4305-B988-46C34C4EDAEC}"/>
              </a:ext>
            </a:extLst>
          </p:cNvPr>
          <p:cNvSpPr txBox="1"/>
          <p:nvPr/>
        </p:nvSpPr>
        <p:spPr>
          <a:xfrm>
            <a:off x="4027822" y="5793931"/>
            <a:ext cx="1768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fungal infection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09003C4-099E-40CC-A702-DCA1A17F50CE}"/>
              </a:ext>
            </a:extLst>
          </p:cNvPr>
          <p:cNvGrpSpPr/>
          <p:nvPr/>
        </p:nvGrpSpPr>
        <p:grpSpPr>
          <a:xfrm>
            <a:off x="115421" y="2494106"/>
            <a:ext cx="6223161" cy="3882496"/>
            <a:chOff x="115421" y="2494106"/>
            <a:chExt cx="6223161" cy="388249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3D039D3-D3BC-43EC-8568-BBA311F31914}"/>
                </a:ext>
              </a:extLst>
            </p:cNvPr>
            <p:cNvSpPr/>
            <p:nvPr/>
          </p:nvSpPr>
          <p:spPr>
            <a:xfrm>
              <a:off x="115421" y="2494106"/>
              <a:ext cx="6223161" cy="38824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26B0417-9EDE-4CA8-8888-89C476D83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1959003" y="3094361"/>
              <a:ext cx="2323095" cy="23586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839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33DD9B-7ECB-40D3-9976-F60F6A14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– Your Turn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ABF5C2DE-2278-4161-A34F-4671904731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297" y="2127515"/>
            <a:ext cx="7911503" cy="23767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AB0835-5D74-4ACE-8895-B9DEEB494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93</a:t>
            </a:fld>
            <a:endParaRPr lang="en-US" dirty="0"/>
          </a:p>
        </p:txBody>
      </p:sp>
      <p:pic>
        <p:nvPicPr>
          <p:cNvPr id="11" name="Picture 2" descr="alt text">
            <a:extLst>
              <a:ext uri="{FF2B5EF4-FFF2-40B4-BE49-F238E27FC236}">
                <a16:creationId xmlns:a16="http://schemas.microsoft.com/office/drawing/2014/main" id="{BF7466A5-C74A-4A49-9CAA-576B51F62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576" y="266700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9196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A6FFF-465A-4072-B77C-0AB8A35C0541}"/>
              </a:ext>
            </a:extLst>
          </p:cNvPr>
          <p:cNvSpPr/>
          <p:nvPr/>
        </p:nvSpPr>
        <p:spPr>
          <a:xfrm>
            <a:off x="7347857" y="3429000"/>
            <a:ext cx="1643743" cy="1643743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59099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ge result for pusheen transparent background">
            <a:extLst>
              <a:ext uri="{FF2B5EF4-FFF2-40B4-BE49-F238E27FC236}">
                <a16:creationId xmlns:a16="http://schemas.microsoft.com/office/drawing/2014/main" id="{D7D8A95A-791B-4809-BD57-663530AD8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09540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There are multiple tools available to implement your ETL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r>
              <a:rPr lang="en-US" sz="3000" dirty="0"/>
              <a:t>In this example we created a builder using SQL and R, though your choice will largely depend on the size and complexity of the ETL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DC519-456A-420B-9212-B48B2EFE5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95</a:t>
            </a:fld>
            <a:endParaRPr lang="en-US" dirty="0"/>
          </a:p>
        </p:txBody>
      </p:sp>
      <p:pic>
        <p:nvPicPr>
          <p:cNvPr id="1026" name="Picture 2" descr="Image result for R">
            <a:extLst>
              <a:ext uri="{FF2B5EF4-FFF2-40B4-BE49-F238E27FC236}">
                <a16:creationId xmlns:a16="http://schemas.microsoft.com/office/drawing/2014/main" id="{3AE7BE10-1319-4CD3-A6EA-4CAED977E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312" y="2534533"/>
            <a:ext cx="1667443" cy="129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ostgresql">
            <a:extLst>
              <a:ext uri="{FF2B5EF4-FFF2-40B4-BE49-F238E27FC236}">
                <a16:creationId xmlns:a16="http://schemas.microsoft.com/office/drawing/2014/main" id="{A681835B-F2B8-44FC-A36D-B864C9135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089" y="2534533"/>
            <a:ext cx="19050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python coding language">
            <a:extLst>
              <a:ext uri="{FF2B5EF4-FFF2-40B4-BE49-F238E27FC236}">
                <a16:creationId xmlns:a16="http://schemas.microsoft.com/office/drawing/2014/main" id="{CF641DC0-5616-4CC0-949F-C1F1554D3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489" y="2534533"/>
            <a:ext cx="3577866" cy="178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654554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6858000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96</a:t>
            </a:fld>
            <a:endParaRPr lang="en-US" dirty="0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06890"/>
            <a:ext cx="8229600" cy="588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/>
              <a:t>General Flow of Implementation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F89DCF-F297-413C-B508-A102DAB12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661" y="1590707"/>
            <a:ext cx="2028825" cy="60007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71DB2DB-36EB-48E8-ADDC-4B9D1F8CBB9E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663430" y="2190782"/>
            <a:ext cx="724644" cy="6087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7224FB-355C-4B2E-B6EC-D8302D6E565C}"/>
              </a:ext>
            </a:extLst>
          </p:cNvPr>
          <p:cNvCxnSpPr>
            <a:cxnSpLocks/>
          </p:cNvCxnSpPr>
          <p:nvPr/>
        </p:nvCxnSpPr>
        <p:spPr>
          <a:xfrm rot="15600000" flipH="1">
            <a:off x="2388422" y="2190782"/>
            <a:ext cx="724644" cy="6087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258EA762-A55A-4760-BEE8-77FA794A7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4881" y="2838450"/>
            <a:ext cx="2009775" cy="5905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EE5BF6-FB5A-4D4C-ADA4-6461DC99B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674" y="2809875"/>
            <a:ext cx="2038350" cy="6477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EAA2F5F-2CF8-4FBA-BFFD-2C930C1F3202}"/>
              </a:ext>
            </a:extLst>
          </p:cNvPr>
          <p:cNvCxnSpPr>
            <a:cxnSpLocks/>
          </p:cNvCxnSpPr>
          <p:nvPr/>
        </p:nvCxnSpPr>
        <p:spPr>
          <a:xfrm>
            <a:off x="3839205" y="3405744"/>
            <a:ext cx="563" cy="3661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DD8A7590-7E62-4B8D-B2FF-53E6233629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7555" y="4532878"/>
            <a:ext cx="2019300" cy="60007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A528511-AAA2-4775-89B6-655E3C7DF5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0855" y="3920186"/>
            <a:ext cx="2028825" cy="58102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A78951B-EFE6-4CC1-B162-758EDA2AC9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9680" y="3909406"/>
            <a:ext cx="2047875" cy="60007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781F9A5-2828-499E-A9A7-9CC96F43D1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6855" y="4509481"/>
            <a:ext cx="2038350" cy="60007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FC1B6B7-0676-49F3-8143-FB73776BF4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34756" y="5101826"/>
            <a:ext cx="2000250" cy="6096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0665814A-DFA0-4C93-95C6-BC1421BF0618}"/>
              </a:ext>
            </a:extLst>
          </p:cNvPr>
          <p:cNvSpPr/>
          <p:nvPr/>
        </p:nvSpPr>
        <p:spPr>
          <a:xfrm>
            <a:off x="1800855" y="3849704"/>
            <a:ext cx="4076700" cy="1892849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C1446A6-0E3A-4E6F-8C57-4B383865F0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65905" y="5095090"/>
            <a:ext cx="2000250" cy="6096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04337E0-AB8B-4294-9287-BADFF7D346E8}"/>
              </a:ext>
            </a:extLst>
          </p:cNvPr>
          <p:cNvSpPr txBox="1"/>
          <p:nvPr/>
        </p:nvSpPr>
        <p:spPr>
          <a:xfrm>
            <a:off x="3939701" y="5215642"/>
            <a:ext cx="1848255" cy="369332"/>
          </a:xfrm>
          <a:prstGeom prst="rect">
            <a:avLst/>
          </a:prstGeom>
          <a:solidFill>
            <a:srgbClr val="BDBDFF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1200" b="1" dirty="0"/>
              <a:t>Additional clinical data tables…</a:t>
            </a:r>
            <a:endParaRPr lang="en-US" sz="1400" b="1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907F6CA3-E6C7-43FB-9C92-5C5E32A87150}"/>
              </a:ext>
            </a:extLst>
          </p:cNvPr>
          <p:cNvSpPr txBox="1">
            <a:spLocks/>
          </p:cNvSpPr>
          <p:nvPr/>
        </p:nvSpPr>
        <p:spPr>
          <a:xfrm>
            <a:off x="3749877" y="1751504"/>
            <a:ext cx="3730693" cy="6515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/>
              <a:t>A good rule of thumb is to always create the PERSON table first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1E3F8877-1CA2-4B36-93BC-A76968D9680F}"/>
              </a:ext>
            </a:extLst>
          </p:cNvPr>
          <p:cNvSpPr txBox="1">
            <a:spLocks/>
          </p:cNvSpPr>
          <p:nvPr/>
        </p:nvSpPr>
        <p:spPr>
          <a:xfrm>
            <a:off x="4965396" y="2614528"/>
            <a:ext cx="4145784" cy="11101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/>
              <a:t>The VISIT_OCCURRENCE table must be created before the standardized clinical data tables as they all refer to the VISIT_OCCURRENCE_ID</a:t>
            </a:r>
          </a:p>
        </p:txBody>
      </p:sp>
    </p:spTree>
    <p:extLst>
      <p:ext uri="{BB962C8B-B14F-4D97-AF65-F5344CB8AC3E}">
        <p14:creationId xmlns:p14="http://schemas.microsoft.com/office/powerpoint/2010/main" val="2532752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/>
              <a:t>CDM Version 6 Key Domains</a:t>
            </a:r>
            <a:endParaRPr lang="en-US" sz="40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0" y="102870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6887601" y="2241216"/>
            <a:ext cx="2193701" cy="4538848"/>
          </a:xfrm>
          <a:prstGeom prst="rect">
            <a:avLst/>
          </a:prstGeom>
          <a:solidFill>
            <a:schemeClr val="accent6">
              <a:alpha val="24710"/>
            </a:schemeClr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7125669" y="2934724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7125669" y="44631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Concept_relationship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7125669" y="560550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Concept_ancestor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7125669" y="3315499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Vocabulary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7125669" y="59862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Source_to_concept_map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7125669" y="48439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Relationship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7125669" y="522473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Concept_synonym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7125669" y="63670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Drug_strength</a:t>
            </a:r>
          </a:p>
        </p:txBody>
      </p:sp>
      <p:sp>
        <p:nvSpPr>
          <p:cNvPr id="284" name="Shape 284"/>
          <p:cNvSpPr txBox="1"/>
          <p:nvPr/>
        </p:nvSpPr>
        <p:spPr>
          <a:xfrm rot="5400000">
            <a:off x="7677911" y="1475914"/>
            <a:ext cx="594923" cy="2193701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vocabularies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7125669" y="3696274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Domain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7125669" y="4079729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Concept_class</a:t>
            </a:r>
          </a:p>
        </p:txBody>
      </p:sp>
      <p:sp>
        <p:nvSpPr>
          <p:cNvPr id="288" name="Shape 288"/>
          <p:cNvSpPr/>
          <p:nvPr/>
        </p:nvSpPr>
        <p:spPr>
          <a:xfrm>
            <a:off x="4206966" y="3053993"/>
            <a:ext cx="2617937" cy="2493148"/>
          </a:xfrm>
          <a:prstGeom prst="rect">
            <a:avLst/>
          </a:prstGeom>
          <a:solidFill>
            <a:schemeClr val="accent4">
              <a:alpha val="24710"/>
            </a:schemeClr>
          </a:solidFill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4923385" y="4215093"/>
            <a:ext cx="12471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Dose_era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4924586" y="354562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Condition_era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4924094" y="387210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8EE839-070D-46FF-B41E-810F24A15FA3}"/>
              </a:ext>
            </a:extLst>
          </p:cNvPr>
          <p:cNvSpPr/>
          <p:nvPr/>
        </p:nvSpPr>
        <p:spPr>
          <a:xfrm>
            <a:off x="4633733" y="4569328"/>
            <a:ext cx="1815989" cy="9226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Results Schema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4855039" y="5197238"/>
            <a:ext cx="1422070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Cohort_definition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4855038" y="4923467"/>
            <a:ext cx="1422069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</a:t>
            </a:r>
          </a:p>
        </p:txBody>
      </p:sp>
      <p:sp>
        <p:nvSpPr>
          <p:cNvPr id="294" name="Shape 294"/>
          <p:cNvSpPr txBox="1"/>
          <p:nvPr/>
        </p:nvSpPr>
        <p:spPr>
          <a:xfrm rot="5400000">
            <a:off x="5226105" y="2024194"/>
            <a:ext cx="549833" cy="244812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derived elements</a:t>
            </a:r>
          </a:p>
        </p:txBody>
      </p:sp>
      <p:sp>
        <p:nvSpPr>
          <p:cNvPr id="295" name="Shape 295"/>
          <p:cNvSpPr/>
          <p:nvPr/>
        </p:nvSpPr>
        <p:spPr>
          <a:xfrm>
            <a:off x="4206966" y="1044582"/>
            <a:ext cx="2617488" cy="1943582"/>
          </a:xfrm>
          <a:prstGeom prst="rect">
            <a:avLst/>
          </a:prstGeom>
          <a:solidFill>
            <a:schemeClr val="accent2">
              <a:alpha val="24710"/>
            </a:schemeClr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4206966" y="5637207"/>
            <a:ext cx="2617937" cy="1142858"/>
          </a:xfrm>
          <a:prstGeom prst="rect">
            <a:avLst/>
          </a:prstGeom>
          <a:solidFill>
            <a:srgbClr val="92D050">
              <a:alpha val="24710"/>
            </a:srgbClr>
          </a:solidFill>
          <a:ln w="2540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76200" y="1055466"/>
            <a:ext cx="4060329" cy="5724599"/>
          </a:xfrm>
          <a:prstGeom prst="rect">
            <a:avLst/>
          </a:prstGeom>
          <a:solidFill>
            <a:schemeClr val="accent1">
              <a:alpha val="24710"/>
            </a:schemeClr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 txBox="1"/>
          <p:nvPr/>
        </p:nvSpPr>
        <p:spPr>
          <a:xfrm rot="-5400000">
            <a:off x="-2589328" y="3701052"/>
            <a:ext cx="5724600" cy="43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clinical data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1774010" y="2871835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Drug_exposure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1770095" y="248532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Condition_occurrence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773898" y="3261049"/>
            <a:ext cx="1832700" cy="2741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Procedure</a:t>
            </a:r>
            <a:r>
              <a:rPr lang="en-US" sz="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_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occurrence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1175617" y="1738878"/>
            <a:ext cx="1832700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Visit_occurrence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1779138" y="405020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Measurement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524000" y="1363979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Observation_period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704900" y="6441861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Payer_plan_period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4884578" y="2639886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Provider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4941260" y="1529214"/>
            <a:ext cx="1190228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4704900" y="6107035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Cost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1773898" y="3660987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Device_exposure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782954" y="5649702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</a:t>
            </a:r>
          </a:p>
        </p:txBody>
      </p:sp>
      <p:cxnSp>
        <p:nvCxnSpPr>
          <p:cNvPr id="328" name="Shape 328"/>
          <p:cNvCxnSpPr>
            <a:cxnSpLocks/>
            <a:stCxn id="302" idx="1"/>
            <a:endCxn id="301" idx="1"/>
          </p:cNvCxnSpPr>
          <p:nvPr/>
        </p:nvCxnSpPr>
        <p:spPr>
          <a:xfrm rot="10800000" flipH="1" flipV="1">
            <a:off x="1175616" y="1877975"/>
            <a:ext cx="598281" cy="1520174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hape 329"/>
          <p:cNvCxnSpPr>
            <a:cxnSpLocks/>
            <a:stCxn id="302" idx="1"/>
            <a:endCxn id="299" idx="1"/>
          </p:cNvCxnSpPr>
          <p:nvPr/>
        </p:nvCxnSpPr>
        <p:spPr>
          <a:xfrm rot="10800000" flipH="1" flipV="1">
            <a:off x="1175616" y="1877975"/>
            <a:ext cx="598393" cy="1130960"/>
          </a:xfrm>
          <a:prstGeom prst="curvedConnector3">
            <a:avLst>
              <a:gd name="adj1" fmla="val -38202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hape 330"/>
          <p:cNvCxnSpPr>
            <a:cxnSpLocks/>
            <a:stCxn id="302" idx="1"/>
            <a:endCxn id="321" idx="1"/>
          </p:cNvCxnSpPr>
          <p:nvPr/>
        </p:nvCxnSpPr>
        <p:spPr>
          <a:xfrm rot="10800000" flipH="1" flipV="1">
            <a:off x="1175616" y="1877975"/>
            <a:ext cx="598281" cy="1920112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hape 331"/>
          <p:cNvCxnSpPr>
            <a:cxnSpLocks/>
            <a:stCxn id="302" idx="1"/>
            <a:endCxn id="300" idx="1"/>
          </p:cNvCxnSpPr>
          <p:nvPr/>
        </p:nvCxnSpPr>
        <p:spPr>
          <a:xfrm rot="10800000" flipH="1" flipV="1">
            <a:off x="1175617" y="1877974"/>
            <a:ext cx="594478" cy="744449"/>
          </a:xfrm>
          <a:prstGeom prst="curvedConnector3">
            <a:avLst>
              <a:gd name="adj1" fmla="val -38454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hape 332"/>
          <p:cNvCxnSpPr>
            <a:cxnSpLocks/>
            <a:stCxn id="302" idx="1"/>
            <a:endCxn id="322" idx="1"/>
          </p:cNvCxnSpPr>
          <p:nvPr/>
        </p:nvCxnSpPr>
        <p:spPr>
          <a:xfrm rot="10800000" flipH="1" flipV="1">
            <a:off x="1175616" y="1877974"/>
            <a:ext cx="607337" cy="3908827"/>
          </a:xfrm>
          <a:prstGeom prst="curvedConnector3">
            <a:avLst>
              <a:gd name="adj1" fmla="val -3764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hape 333"/>
          <p:cNvCxnSpPr>
            <a:cxnSpLocks/>
            <a:stCxn id="302" idx="1"/>
            <a:endCxn id="303" idx="1"/>
          </p:cNvCxnSpPr>
          <p:nvPr/>
        </p:nvCxnSpPr>
        <p:spPr>
          <a:xfrm rot="10800000" flipH="1" flipV="1">
            <a:off x="1175616" y="1877975"/>
            <a:ext cx="603521" cy="2309326"/>
          </a:xfrm>
          <a:prstGeom prst="curvedConnector3">
            <a:avLst>
              <a:gd name="adj1" fmla="val -3787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Shape 335"/>
          <p:cNvSpPr txBox="1"/>
          <p:nvPr/>
        </p:nvSpPr>
        <p:spPr>
          <a:xfrm>
            <a:off x="1785595" y="445175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</a:t>
            </a:r>
          </a:p>
        </p:txBody>
      </p:sp>
      <p:cxnSp>
        <p:nvCxnSpPr>
          <p:cNvPr id="336" name="Shape 336"/>
          <p:cNvCxnSpPr>
            <a:cxnSpLocks/>
            <a:stCxn id="302" idx="1"/>
            <a:endCxn id="335" idx="1"/>
          </p:cNvCxnSpPr>
          <p:nvPr/>
        </p:nvCxnSpPr>
        <p:spPr>
          <a:xfrm rot="10800000" flipH="1" flipV="1">
            <a:off x="1175617" y="1877975"/>
            <a:ext cx="609978" cy="2710876"/>
          </a:xfrm>
          <a:prstGeom prst="curvedConnector3">
            <a:avLst>
              <a:gd name="adj1" fmla="val -37477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Shape 338"/>
          <p:cNvSpPr txBox="1"/>
          <p:nvPr/>
        </p:nvSpPr>
        <p:spPr>
          <a:xfrm>
            <a:off x="4283839" y="994424"/>
            <a:ext cx="2448125" cy="2819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system data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1793928" y="6431400"/>
            <a:ext cx="1832699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Fact_relationship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1787179" y="603624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Specimen</a:t>
            </a:r>
          </a:p>
        </p:txBody>
      </p:sp>
      <p:sp>
        <p:nvSpPr>
          <p:cNvPr id="345" name="Shape 345"/>
          <p:cNvSpPr txBox="1"/>
          <p:nvPr/>
        </p:nvSpPr>
        <p:spPr>
          <a:xfrm rot="5400000">
            <a:off x="5267239" y="4468250"/>
            <a:ext cx="488445" cy="260899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economics</a:t>
            </a:r>
          </a:p>
        </p:txBody>
      </p:sp>
      <p:cxnSp>
        <p:nvCxnSpPr>
          <p:cNvPr id="131" name="Shape 313">
            <a:extLst>
              <a:ext uri="{FF2B5EF4-FFF2-40B4-BE49-F238E27FC236}">
                <a16:creationId xmlns:a16="http://schemas.microsoft.com/office/drawing/2014/main" id="{464924C2-7871-4BF3-B413-B2C800F515E2}"/>
              </a:ext>
            </a:extLst>
          </p:cNvPr>
          <p:cNvCxnSpPr>
            <a:cxnSpLocks/>
            <a:stCxn id="335" idx="2"/>
            <a:endCxn id="122" idx="1"/>
          </p:cNvCxnSpPr>
          <p:nvPr/>
        </p:nvCxnSpPr>
        <p:spPr>
          <a:xfrm rot="16200000" flipH="1">
            <a:off x="2675782" y="4752114"/>
            <a:ext cx="243048" cy="190722"/>
          </a:xfrm>
          <a:prstGeom prst="bent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961A055-4DD3-4F74-861A-492D997B2474}"/>
              </a:ext>
            </a:extLst>
          </p:cNvPr>
          <p:cNvGrpSpPr/>
          <p:nvPr/>
        </p:nvGrpSpPr>
        <p:grpSpPr>
          <a:xfrm>
            <a:off x="6866111" y="1024686"/>
            <a:ext cx="2212796" cy="1144041"/>
            <a:chOff x="6758185" y="1037134"/>
            <a:chExt cx="2301628" cy="1000530"/>
          </a:xfrm>
        </p:grpSpPr>
        <p:sp>
          <p:nvSpPr>
            <p:cNvPr id="342" name="Shape 342"/>
            <p:cNvSpPr/>
            <p:nvPr/>
          </p:nvSpPr>
          <p:spPr>
            <a:xfrm>
              <a:off x="6773813" y="1055466"/>
              <a:ext cx="2286000" cy="982198"/>
            </a:xfrm>
            <a:prstGeom prst="rect">
              <a:avLst/>
            </a:prstGeom>
            <a:solidFill>
              <a:srgbClr val="00B0F0">
                <a:alpha val="24710"/>
              </a:srgbClr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Shape 343"/>
            <p:cNvSpPr txBox="1"/>
            <p:nvPr/>
          </p:nvSpPr>
          <p:spPr>
            <a:xfrm>
              <a:off x="7039371" y="13396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CDM_source</a:t>
              </a:r>
            </a:p>
          </p:txBody>
        </p:sp>
        <p:sp>
          <p:nvSpPr>
            <p:cNvPr id="344" name="Shape 344"/>
            <p:cNvSpPr txBox="1"/>
            <p:nvPr/>
          </p:nvSpPr>
          <p:spPr>
            <a:xfrm>
              <a:off x="6758185" y="1037134"/>
              <a:ext cx="2286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6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Standardized metadata</a:t>
              </a:r>
            </a:p>
          </p:txBody>
        </p:sp>
        <p:sp>
          <p:nvSpPr>
            <p:cNvPr id="88" name="Shape 343">
              <a:extLst>
                <a:ext uri="{FF2B5EF4-FFF2-40B4-BE49-F238E27FC236}">
                  <a16:creationId xmlns:a16="http://schemas.microsoft.com/office/drawing/2014/main" id="{62B84AF8-E476-4281-98AB-01FFF19D4279}"/>
                </a:ext>
              </a:extLst>
            </p:cNvPr>
            <p:cNvSpPr txBox="1"/>
            <p:nvPr/>
          </p:nvSpPr>
          <p:spPr>
            <a:xfrm>
              <a:off x="7042426" y="16799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Metadata</a:t>
              </a:r>
            </a:p>
          </p:txBody>
        </p:sp>
      </p:grpSp>
      <p:cxnSp>
        <p:nvCxnSpPr>
          <p:cNvPr id="271" name="Connector: Elbow 270">
            <a:extLst>
              <a:ext uri="{FF2B5EF4-FFF2-40B4-BE49-F238E27FC236}">
                <a16:creationId xmlns:a16="http://schemas.microsoft.com/office/drawing/2014/main" id="{C1C10BF6-C125-4BDC-BEDF-993802209817}"/>
              </a:ext>
            </a:extLst>
          </p:cNvPr>
          <p:cNvCxnSpPr>
            <a:cxnSpLocks/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Shape 346"/>
          <p:cNvSpPr txBox="1"/>
          <p:nvPr/>
        </p:nvSpPr>
        <p:spPr>
          <a:xfrm>
            <a:off x="147600" y="1122388"/>
            <a:ext cx="12954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</a:p>
        </p:txBody>
      </p:sp>
      <p:sp>
        <p:nvSpPr>
          <p:cNvPr id="384" name="Shape 321">
            <a:extLst>
              <a:ext uri="{FF2B5EF4-FFF2-40B4-BE49-F238E27FC236}">
                <a16:creationId xmlns:a16="http://schemas.microsoft.com/office/drawing/2014/main" id="{B0656666-3BCF-445E-9D9B-45919A81946E}"/>
              </a:ext>
            </a:extLst>
          </p:cNvPr>
          <p:cNvSpPr txBox="1"/>
          <p:nvPr/>
        </p:nvSpPr>
        <p:spPr>
          <a:xfrm>
            <a:off x="1784601" y="526121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Survey_conduct</a:t>
            </a:r>
          </a:p>
        </p:txBody>
      </p:sp>
      <p:cxnSp>
        <p:nvCxnSpPr>
          <p:cNvPr id="385" name="Shape 331">
            <a:extLst>
              <a:ext uri="{FF2B5EF4-FFF2-40B4-BE49-F238E27FC236}">
                <a16:creationId xmlns:a16="http://schemas.microsoft.com/office/drawing/2014/main" id="{AA25D269-D3F4-42C6-91D0-77DE2514DC39}"/>
              </a:ext>
            </a:extLst>
          </p:cNvPr>
          <p:cNvCxnSpPr>
            <a:cxnSpLocks/>
            <a:stCxn id="302" idx="1"/>
            <a:endCxn id="384" idx="1"/>
          </p:cNvCxnSpPr>
          <p:nvPr/>
        </p:nvCxnSpPr>
        <p:spPr>
          <a:xfrm rot="10800000" flipH="1" flipV="1">
            <a:off x="1175617" y="1877974"/>
            <a:ext cx="608984" cy="3520339"/>
          </a:xfrm>
          <a:prstGeom prst="curvedConnector3">
            <a:avLst>
              <a:gd name="adj1" fmla="val -3753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" name="Shape 308">
            <a:extLst>
              <a:ext uri="{FF2B5EF4-FFF2-40B4-BE49-F238E27FC236}">
                <a16:creationId xmlns:a16="http://schemas.microsoft.com/office/drawing/2014/main" id="{7A88CEA1-968C-421C-9C7D-0626A55290E2}"/>
              </a:ext>
            </a:extLst>
          </p:cNvPr>
          <p:cNvSpPr txBox="1"/>
          <p:nvPr/>
        </p:nvSpPr>
        <p:spPr>
          <a:xfrm>
            <a:off x="4948211" y="1914349"/>
            <a:ext cx="1183277" cy="23052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Location_history</a:t>
            </a:r>
          </a:p>
        </p:txBody>
      </p:sp>
      <p:cxnSp>
        <p:nvCxnSpPr>
          <p:cNvPr id="421" name="Shape 334">
            <a:extLst>
              <a:ext uri="{FF2B5EF4-FFF2-40B4-BE49-F238E27FC236}">
                <a16:creationId xmlns:a16="http://schemas.microsoft.com/office/drawing/2014/main" id="{5F3F3AC9-EA73-44F1-8366-DBF06714D03D}"/>
              </a:ext>
            </a:extLst>
          </p:cNvPr>
          <p:cNvCxnSpPr>
            <a:cxnSpLocks/>
            <a:stCxn id="308" idx="2"/>
            <a:endCxn id="419" idx="0"/>
          </p:cNvCxnSpPr>
          <p:nvPr/>
        </p:nvCxnSpPr>
        <p:spPr>
          <a:xfrm>
            <a:off x="5536374" y="1803414"/>
            <a:ext cx="3476" cy="1109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2C971872-50DB-4EAD-BC5F-9107F71D16F1}"/>
              </a:ext>
            </a:extLst>
          </p:cNvPr>
          <p:cNvCxnSpPr>
            <a:stCxn id="346" idx="3"/>
            <a:endCxn id="308" idx="1"/>
          </p:cNvCxnSpPr>
          <p:nvPr/>
        </p:nvCxnSpPr>
        <p:spPr>
          <a:xfrm>
            <a:off x="1443000" y="1259488"/>
            <a:ext cx="3498260" cy="406826"/>
          </a:xfrm>
          <a:prstGeom prst="bentConnector3">
            <a:avLst>
              <a:gd name="adj1" fmla="val 576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Connector: Elbow 310">
            <a:extLst>
              <a:ext uri="{FF2B5EF4-FFF2-40B4-BE49-F238E27FC236}">
                <a16:creationId xmlns:a16="http://schemas.microsoft.com/office/drawing/2014/main" id="{CA7219EC-791C-4171-82ED-384A56CBA266}"/>
              </a:ext>
            </a:extLst>
          </p:cNvPr>
          <p:cNvCxnSpPr>
            <a:cxnSpLocks/>
            <a:stCxn id="307" idx="3"/>
            <a:endCxn id="308" idx="3"/>
          </p:cNvCxnSpPr>
          <p:nvPr/>
        </p:nvCxnSpPr>
        <p:spPr>
          <a:xfrm flipH="1" flipV="1">
            <a:off x="6131488" y="1666314"/>
            <a:ext cx="67390" cy="713508"/>
          </a:xfrm>
          <a:prstGeom prst="bentConnector3">
            <a:avLst>
              <a:gd name="adj1" fmla="val -33921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7" name="Shape 331">
            <a:extLst>
              <a:ext uri="{FF2B5EF4-FFF2-40B4-BE49-F238E27FC236}">
                <a16:creationId xmlns:a16="http://schemas.microsoft.com/office/drawing/2014/main" id="{A308E73F-CCE2-4533-84AD-DC54852E1688}"/>
              </a:ext>
            </a:extLst>
          </p:cNvPr>
          <p:cNvCxnSpPr>
            <a:cxnSpLocks/>
            <a:stCxn id="306" idx="1"/>
            <a:endCxn id="302" idx="3"/>
          </p:cNvCxnSpPr>
          <p:nvPr/>
        </p:nvCxnSpPr>
        <p:spPr>
          <a:xfrm rot="10800000">
            <a:off x="3008318" y="1877976"/>
            <a:ext cx="1876261" cy="89901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1" name="Shape 331">
            <a:extLst>
              <a:ext uri="{FF2B5EF4-FFF2-40B4-BE49-F238E27FC236}">
                <a16:creationId xmlns:a16="http://schemas.microsoft.com/office/drawing/2014/main" id="{B9CABFBB-B553-43B2-BA89-FB735C1BB679}"/>
              </a:ext>
            </a:extLst>
          </p:cNvPr>
          <p:cNvCxnSpPr>
            <a:cxnSpLocks/>
            <a:stCxn id="306" idx="1"/>
            <a:endCxn id="171" idx="3"/>
          </p:cNvCxnSpPr>
          <p:nvPr/>
        </p:nvCxnSpPr>
        <p:spPr>
          <a:xfrm rot="10800000">
            <a:off x="3917270" y="2241216"/>
            <a:ext cx="967309" cy="535770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4" name="Shape 331">
            <a:extLst>
              <a:ext uri="{FF2B5EF4-FFF2-40B4-BE49-F238E27FC236}">
                <a16:creationId xmlns:a16="http://schemas.microsoft.com/office/drawing/2014/main" id="{65190F8F-E018-4315-9891-B0F5F3B35A7D}"/>
              </a:ext>
            </a:extLst>
          </p:cNvPr>
          <p:cNvCxnSpPr>
            <a:cxnSpLocks/>
            <a:stCxn id="306" idx="1"/>
            <a:endCxn id="300" idx="3"/>
          </p:cNvCxnSpPr>
          <p:nvPr/>
        </p:nvCxnSpPr>
        <p:spPr>
          <a:xfrm rot="10800000">
            <a:off x="3602796" y="2622424"/>
            <a:ext cx="1281783" cy="154562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Shape 331">
            <a:extLst>
              <a:ext uri="{FF2B5EF4-FFF2-40B4-BE49-F238E27FC236}">
                <a16:creationId xmlns:a16="http://schemas.microsoft.com/office/drawing/2014/main" id="{FB39CA2C-B69F-47A0-8B97-17985D48F691}"/>
              </a:ext>
            </a:extLst>
          </p:cNvPr>
          <p:cNvCxnSpPr>
            <a:cxnSpLocks/>
            <a:stCxn id="306" idx="1"/>
            <a:endCxn id="299" idx="3"/>
          </p:cNvCxnSpPr>
          <p:nvPr/>
        </p:nvCxnSpPr>
        <p:spPr>
          <a:xfrm rot="10800000" flipV="1">
            <a:off x="3606710" y="2776985"/>
            <a:ext cx="1277868" cy="231949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Shape 331">
            <a:extLst>
              <a:ext uri="{FF2B5EF4-FFF2-40B4-BE49-F238E27FC236}">
                <a16:creationId xmlns:a16="http://schemas.microsoft.com/office/drawing/2014/main" id="{E9145A44-54D5-4946-97EF-D0E44C638858}"/>
              </a:ext>
            </a:extLst>
          </p:cNvPr>
          <p:cNvCxnSpPr>
            <a:cxnSpLocks/>
            <a:stCxn id="306" idx="1"/>
            <a:endCxn id="301" idx="3"/>
          </p:cNvCxnSpPr>
          <p:nvPr/>
        </p:nvCxnSpPr>
        <p:spPr>
          <a:xfrm rot="10800000" flipV="1">
            <a:off x="3606598" y="2776985"/>
            <a:ext cx="1277980" cy="621163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9" name="Shape 331">
            <a:extLst>
              <a:ext uri="{FF2B5EF4-FFF2-40B4-BE49-F238E27FC236}">
                <a16:creationId xmlns:a16="http://schemas.microsoft.com/office/drawing/2014/main" id="{A6E20CA1-A034-42B5-9195-9697DD27737C}"/>
              </a:ext>
            </a:extLst>
          </p:cNvPr>
          <p:cNvCxnSpPr>
            <a:cxnSpLocks/>
            <a:stCxn id="306" idx="1"/>
            <a:endCxn id="321" idx="3"/>
          </p:cNvCxnSpPr>
          <p:nvPr/>
        </p:nvCxnSpPr>
        <p:spPr>
          <a:xfrm rot="10800000" flipV="1">
            <a:off x="3606598" y="2776985"/>
            <a:ext cx="1277980" cy="102110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Shape 331">
            <a:extLst>
              <a:ext uri="{FF2B5EF4-FFF2-40B4-BE49-F238E27FC236}">
                <a16:creationId xmlns:a16="http://schemas.microsoft.com/office/drawing/2014/main" id="{90281ACD-7244-46A7-B995-5A96A8FDAC9A}"/>
              </a:ext>
            </a:extLst>
          </p:cNvPr>
          <p:cNvCxnSpPr>
            <a:cxnSpLocks/>
            <a:stCxn id="306" idx="1"/>
            <a:endCxn id="303" idx="3"/>
          </p:cNvCxnSpPr>
          <p:nvPr/>
        </p:nvCxnSpPr>
        <p:spPr>
          <a:xfrm rot="10800000" flipV="1">
            <a:off x="3611838" y="2776985"/>
            <a:ext cx="1272740" cy="141031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Shape 331">
            <a:extLst>
              <a:ext uri="{FF2B5EF4-FFF2-40B4-BE49-F238E27FC236}">
                <a16:creationId xmlns:a16="http://schemas.microsoft.com/office/drawing/2014/main" id="{7A287D35-4D93-485A-B96B-547F2B4CBBE1}"/>
              </a:ext>
            </a:extLst>
          </p:cNvPr>
          <p:cNvCxnSpPr>
            <a:cxnSpLocks/>
            <a:stCxn id="306" idx="1"/>
            <a:endCxn id="335" idx="3"/>
          </p:cNvCxnSpPr>
          <p:nvPr/>
        </p:nvCxnSpPr>
        <p:spPr>
          <a:xfrm rot="10800000" flipV="1">
            <a:off x="3618296" y="2776985"/>
            <a:ext cx="1266283" cy="181186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Shape 331">
            <a:extLst>
              <a:ext uri="{FF2B5EF4-FFF2-40B4-BE49-F238E27FC236}">
                <a16:creationId xmlns:a16="http://schemas.microsoft.com/office/drawing/2014/main" id="{9E567D6B-1B4A-43D7-8575-7E9828613433}"/>
              </a:ext>
            </a:extLst>
          </p:cNvPr>
          <p:cNvCxnSpPr>
            <a:cxnSpLocks/>
            <a:stCxn id="306" idx="1"/>
            <a:endCxn id="384" idx="3"/>
          </p:cNvCxnSpPr>
          <p:nvPr/>
        </p:nvCxnSpPr>
        <p:spPr>
          <a:xfrm rot="10800000" flipV="1">
            <a:off x="3617302" y="2776986"/>
            <a:ext cx="1267277" cy="2621328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1" name="Shape 331">
            <a:extLst>
              <a:ext uri="{FF2B5EF4-FFF2-40B4-BE49-F238E27FC236}">
                <a16:creationId xmlns:a16="http://schemas.microsoft.com/office/drawing/2014/main" id="{09AD5AAF-C42E-46C6-AA20-EC8F4562B5DF}"/>
              </a:ext>
            </a:extLst>
          </p:cNvPr>
          <p:cNvCxnSpPr>
            <a:cxnSpLocks/>
            <a:stCxn id="306" idx="1"/>
            <a:endCxn id="322" idx="3"/>
          </p:cNvCxnSpPr>
          <p:nvPr/>
        </p:nvCxnSpPr>
        <p:spPr>
          <a:xfrm rot="10800000" flipV="1">
            <a:off x="3615654" y="2776986"/>
            <a:ext cx="1268924" cy="3009816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B90D4146-6D20-4B7B-B01B-D648BD2B0B4D}"/>
              </a:ext>
            </a:extLst>
          </p:cNvPr>
          <p:cNvCxnSpPr>
            <a:stCxn id="346" idx="2"/>
            <a:endCxn id="300" idx="1"/>
          </p:cNvCxnSpPr>
          <p:nvPr/>
        </p:nvCxnSpPr>
        <p:spPr>
          <a:xfrm rot="16200000" flipH="1">
            <a:off x="669779" y="1522108"/>
            <a:ext cx="1225836" cy="9747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BD3E8A99-06BB-4ECA-B2BA-CBD580A5B7BF}"/>
              </a:ext>
            </a:extLst>
          </p:cNvPr>
          <p:cNvCxnSpPr>
            <a:stCxn id="346" idx="2"/>
            <a:endCxn id="299" idx="1"/>
          </p:cNvCxnSpPr>
          <p:nvPr/>
        </p:nvCxnSpPr>
        <p:spPr>
          <a:xfrm rot="16200000" flipH="1">
            <a:off x="478482" y="1713406"/>
            <a:ext cx="1612347" cy="9787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7E60FCE9-62FF-4C1E-BE2E-0B49803B8DC5}"/>
              </a:ext>
            </a:extLst>
          </p:cNvPr>
          <p:cNvCxnSpPr>
            <a:stCxn id="346" idx="2"/>
            <a:endCxn id="301" idx="1"/>
          </p:cNvCxnSpPr>
          <p:nvPr/>
        </p:nvCxnSpPr>
        <p:spPr>
          <a:xfrm rot="16200000" flipH="1">
            <a:off x="283819" y="1908069"/>
            <a:ext cx="2001561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34103985-9A74-4ECC-8371-13FB4C496C05}"/>
              </a:ext>
            </a:extLst>
          </p:cNvPr>
          <p:cNvCxnSpPr>
            <a:stCxn id="346" idx="2"/>
            <a:endCxn id="321" idx="1"/>
          </p:cNvCxnSpPr>
          <p:nvPr/>
        </p:nvCxnSpPr>
        <p:spPr>
          <a:xfrm rot="16200000" flipH="1">
            <a:off x="83850" y="2108038"/>
            <a:ext cx="2401499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268959C9-ED73-4DE8-8758-56E408CD8A1C}"/>
              </a:ext>
            </a:extLst>
          </p:cNvPr>
          <p:cNvCxnSpPr>
            <a:stCxn id="346" idx="2"/>
            <a:endCxn id="303" idx="1"/>
          </p:cNvCxnSpPr>
          <p:nvPr/>
        </p:nvCxnSpPr>
        <p:spPr>
          <a:xfrm rot="16200000" flipH="1">
            <a:off x="-108137" y="2300025"/>
            <a:ext cx="2790713" cy="983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6FAC28-A09D-4CCF-9E74-E8410749A980}"/>
              </a:ext>
            </a:extLst>
          </p:cNvPr>
          <p:cNvCxnSpPr>
            <a:stCxn id="346" idx="2"/>
            <a:endCxn id="335" idx="1"/>
          </p:cNvCxnSpPr>
          <p:nvPr/>
        </p:nvCxnSpPr>
        <p:spPr>
          <a:xfrm rot="16200000" flipH="1">
            <a:off x="-305684" y="2497571"/>
            <a:ext cx="3192263" cy="99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F1D686F3-A24A-46AF-8820-9BCDEBEB0BFF}"/>
              </a:ext>
            </a:extLst>
          </p:cNvPr>
          <p:cNvCxnSpPr>
            <a:stCxn id="346" idx="2"/>
            <a:endCxn id="384" idx="1"/>
          </p:cNvCxnSpPr>
          <p:nvPr/>
        </p:nvCxnSpPr>
        <p:spPr>
          <a:xfrm rot="16200000" flipH="1">
            <a:off x="-710913" y="2902800"/>
            <a:ext cx="4001726" cy="9893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B5A3618B-251B-4A58-ABB4-B335A3D2A6FE}"/>
              </a:ext>
            </a:extLst>
          </p:cNvPr>
          <p:cNvCxnSpPr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D7E0ADE-EB08-4D31-A556-0661ADA3A0F9}"/>
              </a:ext>
            </a:extLst>
          </p:cNvPr>
          <p:cNvCxnSpPr>
            <a:stCxn id="346" idx="2"/>
            <a:endCxn id="341" idx="1"/>
          </p:cNvCxnSpPr>
          <p:nvPr/>
        </p:nvCxnSpPr>
        <p:spPr>
          <a:xfrm rot="16200000" flipH="1">
            <a:off x="-1097137" y="3289024"/>
            <a:ext cx="4776753" cy="9918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08D8ECF4-D1D9-492D-AA76-C9DF71FA95B5}"/>
              </a:ext>
            </a:extLst>
          </p:cNvPr>
          <p:cNvCxnSpPr>
            <a:stCxn id="346" idx="2"/>
            <a:endCxn id="171" idx="1"/>
          </p:cNvCxnSpPr>
          <p:nvPr/>
        </p:nvCxnSpPr>
        <p:spPr>
          <a:xfrm rot="16200000" flipH="1">
            <a:off x="1339438" y="852449"/>
            <a:ext cx="844628" cy="19329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EADBD97F-586D-4DEE-A6E2-86CF975B3A47}"/>
              </a:ext>
            </a:extLst>
          </p:cNvPr>
          <p:cNvCxnSpPr>
            <a:stCxn id="346" idx="2"/>
            <a:endCxn id="302" idx="1"/>
          </p:cNvCxnSpPr>
          <p:nvPr/>
        </p:nvCxnSpPr>
        <p:spPr>
          <a:xfrm rot="16200000" flipH="1">
            <a:off x="744765" y="1447122"/>
            <a:ext cx="481387" cy="3803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6DD19F72-2A7A-4D66-B72E-16C87B91FD00}"/>
              </a:ext>
            </a:extLst>
          </p:cNvPr>
          <p:cNvCxnSpPr>
            <a:stCxn id="346" idx="2"/>
            <a:endCxn id="304" idx="1"/>
          </p:cNvCxnSpPr>
          <p:nvPr/>
        </p:nvCxnSpPr>
        <p:spPr>
          <a:xfrm rot="16200000" flipH="1">
            <a:off x="1107405" y="1084483"/>
            <a:ext cx="104491" cy="7287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Shape 292">
            <a:extLst>
              <a:ext uri="{FF2B5EF4-FFF2-40B4-BE49-F238E27FC236}">
                <a16:creationId xmlns:a16="http://schemas.microsoft.com/office/drawing/2014/main" id="{4048F99B-384C-4DC0-A8EF-C7F784EC4741}"/>
              </a:ext>
            </a:extLst>
          </p:cNvPr>
          <p:cNvSpPr txBox="1"/>
          <p:nvPr/>
        </p:nvSpPr>
        <p:spPr>
          <a:xfrm>
            <a:off x="2892667" y="4831899"/>
            <a:ext cx="1090117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Note_NLP</a:t>
            </a:r>
          </a:p>
        </p:txBody>
      </p:sp>
      <p:sp>
        <p:nvSpPr>
          <p:cNvPr id="171" name="Shape 302">
            <a:extLst>
              <a:ext uri="{FF2B5EF4-FFF2-40B4-BE49-F238E27FC236}">
                <a16:creationId xmlns:a16="http://schemas.microsoft.com/office/drawing/2014/main" id="{1F390DBA-A269-48A9-B57F-FAE4C0C5F8CB}"/>
              </a:ext>
            </a:extLst>
          </p:cNvPr>
          <p:cNvSpPr txBox="1"/>
          <p:nvPr/>
        </p:nvSpPr>
        <p:spPr>
          <a:xfrm>
            <a:off x="2728205" y="2102119"/>
            <a:ext cx="1189064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Visit_detail</a:t>
            </a:r>
          </a:p>
        </p:txBody>
      </p:sp>
      <p:cxnSp>
        <p:nvCxnSpPr>
          <p:cNvPr id="355" name="Shape 331">
            <a:extLst>
              <a:ext uri="{FF2B5EF4-FFF2-40B4-BE49-F238E27FC236}">
                <a16:creationId xmlns:a16="http://schemas.microsoft.com/office/drawing/2014/main" id="{949849E4-6E8B-419C-ACA9-A37AB9D29C4C}"/>
              </a:ext>
            </a:extLst>
          </p:cNvPr>
          <p:cNvCxnSpPr>
            <a:cxnSpLocks/>
            <a:stCxn id="302" idx="2"/>
            <a:endCxn id="171" idx="1"/>
          </p:cNvCxnSpPr>
          <p:nvPr/>
        </p:nvCxnSpPr>
        <p:spPr>
          <a:xfrm rot="16200000" flipH="1">
            <a:off x="2298014" y="1811025"/>
            <a:ext cx="224144" cy="636238"/>
          </a:xfrm>
          <a:prstGeom prst="curved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460CDCD-DCCB-4FA8-8FE0-05E6D025AFA9}"/>
              </a:ext>
            </a:extLst>
          </p:cNvPr>
          <p:cNvCxnSpPr>
            <a:stCxn id="306" idx="0"/>
            <a:endCxn id="307" idx="2"/>
          </p:cNvCxnSpPr>
          <p:nvPr/>
        </p:nvCxnSpPr>
        <p:spPr>
          <a:xfrm flipV="1">
            <a:off x="5541728" y="2516922"/>
            <a:ext cx="0" cy="12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9" name="Arc 138">
            <a:extLst>
              <a:ext uri="{FF2B5EF4-FFF2-40B4-BE49-F238E27FC236}">
                <a16:creationId xmlns:a16="http://schemas.microsoft.com/office/drawing/2014/main" id="{8DC1A487-0487-45BF-B540-39CB8548E0E4}"/>
              </a:ext>
            </a:extLst>
          </p:cNvPr>
          <p:cNvSpPr/>
          <p:nvPr/>
        </p:nvSpPr>
        <p:spPr>
          <a:xfrm rot="661834">
            <a:off x="2237172" y="1963162"/>
            <a:ext cx="2673800" cy="481562"/>
          </a:xfrm>
          <a:prstGeom prst="arc">
            <a:avLst>
              <a:gd name="adj1" fmla="val 12002734"/>
              <a:gd name="adj2" fmla="val 21592798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A4F25A08-BB6C-4B73-AC2F-137C6264BE07}"/>
              </a:ext>
            </a:extLst>
          </p:cNvPr>
          <p:cNvSpPr/>
          <p:nvPr/>
        </p:nvSpPr>
        <p:spPr>
          <a:xfrm rot="175342">
            <a:off x="3762069" y="2218487"/>
            <a:ext cx="1132718" cy="478645"/>
          </a:xfrm>
          <a:prstGeom prst="arc">
            <a:avLst>
              <a:gd name="adj1" fmla="val 12002734"/>
              <a:gd name="adj2" fmla="val 21057973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" name="Shape 307"/>
          <p:cNvSpPr txBox="1"/>
          <p:nvPr/>
        </p:nvSpPr>
        <p:spPr>
          <a:xfrm>
            <a:off x="4884578" y="2242722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Care_site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94AAF1-5441-42F5-92C3-4D88510EF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2468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6034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First, let us review the logic we decided on for how the PERSON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5C67DE1-08FA-47DE-8543-4F787F31E938}"/>
              </a:ext>
            </a:extLst>
          </p:cNvPr>
          <p:cNvSpPr txBox="1">
            <a:spLocks/>
          </p:cNvSpPr>
          <p:nvPr/>
        </p:nvSpPr>
        <p:spPr>
          <a:xfrm>
            <a:off x="124656" y="2667624"/>
            <a:ext cx="3750079" cy="12302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Navigate in your browser to: </a:t>
            </a:r>
            <a:r>
              <a:rPr lang="en-US" b="0" dirty="0">
                <a:hlinkClick r:id="rId4"/>
              </a:rPr>
              <a:t>https://ohdsi.github.io/ETL-Synthea/Person.html</a:t>
            </a:r>
            <a:r>
              <a:rPr lang="en-US" b="0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E44924-7D21-466D-8FD9-7A854E2E2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4735" y="1908543"/>
            <a:ext cx="4812065" cy="485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270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5849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First, let’s review the logic we decided on for how the PERSON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E46244-FC61-4F19-ACB2-0045B33EE1B4}"/>
              </a:ext>
            </a:extLst>
          </p:cNvPr>
          <p:cNvSpPr txBox="1">
            <a:spLocks/>
          </p:cNvSpPr>
          <p:nvPr/>
        </p:nvSpPr>
        <p:spPr>
          <a:xfrm>
            <a:off x="85725" y="2225209"/>
            <a:ext cx="8601075" cy="3900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Gender: </a:t>
            </a:r>
          </a:p>
          <a:p>
            <a:endParaRPr lang="en-US" b="0" dirty="0"/>
          </a:p>
          <a:p>
            <a:endParaRPr lang="en-US" sz="1800" b="0" dirty="0"/>
          </a:p>
          <a:p>
            <a:r>
              <a:rPr lang="en-US" b="0" dirty="0"/>
              <a:t>Birthdate:</a:t>
            </a:r>
          </a:p>
          <a:p>
            <a:endParaRPr lang="en-US" dirty="0"/>
          </a:p>
          <a:p>
            <a:endParaRPr lang="en-US" sz="1800" dirty="0"/>
          </a:p>
          <a:p>
            <a:r>
              <a:rPr lang="en-US" b="0" dirty="0"/>
              <a:t>Race: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0" dirty="0"/>
              <a:t>Ethnicity:</a:t>
            </a:r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5B00B-3B86-4A61-BD5B-34970A16E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883341"/>
            <a:ext cx="6600825" cy="925349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C8C37-CC4C-46A2-8266-465C5D353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2" y="2859024"/>
            <a:ext cx="6596063" cy="1361371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ECF9C1-045B-4739-A574-699A25103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1" y="4278012"/>
            <a:ext cx="6596064" cy="913436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DE83EC-BF96-438E-A6C2-AF040BA38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5263850"/>
            <a:ext cx="6596063" cy="1229025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451327676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Custom 1">
      <a:dk1>
        <a:sysClr val="windowText" lastClr="000000"/>
      </a:dk1>
      <a:lt1>
        <a:sysClr val="window" lastClr="FFFFFF"/>
      </a:lt1>
      <a:dk2>
        <a:srgbClr val="20425A"/>
      </a:dk2>
      <a:lt2>
        <a:srgbClr val="FCCB10"/>
      </a:lt2>
      <a:accent1>
        <a:srgbClr val="EB6622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AAD83C48-3580-4B4C-8817-1B2294EB4403}" vid="{D74E4C50-B0C5-4596-B266-3AEBB0D0F2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C48EC3A85E1A47B2705BCD3D0B74E2" ma:contentTypeVersion="9" ma:contentTypeDescription="Create a new document." ma:contentTypeScope="" ma:versionID="52404a9f87f66d9ca7dcd73326cd13b4">
  <xsd:schema xmlns:xsd="http://www.w3.org/2001/XMLSchema" xmlns:xs="http://www.w3.org/2001/XMLSchema" xmlns:p="http://schemas.microsoft.com/office/2006/metadata/properties" xmlns:ns3="be5be6b2-6f21-49c7-9794-d2230c401f3c" xmlns:ns4="cec5a62f-5309-4484-a169-281a49435e1b" targetNamespace="http://schemas.microsoft.com/office/2006/metadata/properties" ma:root="true" ma:fieldsID="3723fb645c6109bdc997a12fbacbc1ba" ns3:_="" ns4:_="">
    <xsd:import namespace="be5be6b2-6f21-49c7-9794-d2230c401f3c"/>
    <xsd:import namespace="cec5a62f-5309-4484-a169-281a49435e1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EventHashCode" minOccurs="0"/>
                <xsd:element ref="ns4:MediaServiceGenerationTim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5be6b2-6f21-49c7-9794-d2230c401f3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c5a62f-5309-4484-a169-281a49435e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1595CC1-A64B-4C4C-86DB-1E046B1F63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e5be6b2-6f21-49c7-9794-d2230c401f3c"/>
    <ds:schemaRef ds:uri="cec5a62f-5309-4484-a169-281a49435e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7F12C6-9BD4-426F-8E3E-D4DDA022C9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1DA7CF-3162-4566-BAB2-8BE9B228FAD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cec5a62f-5309-4484-a169-281a49435e1b"/>
    <ds:schemaRef ds:uri="http://schemas.microsoft.com/office/infopath/2007/PartnerControls"/>
    <ds:schemaRef ds:uri="http://purl.org/dc/elements/1.1/"/>
    <ds:schemaRef ds:uri="http://schemas.microsoft.com/office/2006/metadata/properties"/>
    <ds:schemaRef ds:uri="be5be6b2-6f21-49c7-9794-d2230c401f3c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15925</TotalTime>
  <Words>7911</Words>
  <Application>Microsoft Office PowerPoint</Application>
  <PresentationFormat>On-screen Show (4:3)</PresentationFormat>
  <Paragraphs>1679</Paragraphs>
  <Slides>161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161</vt:i4>
      </vt:variant>
    </vt:vector>
  </HeadingPairs>
  <TitlesOfParts>
    <vt:vector size="166" baseType="lpstr">
      <vt:lpstr>Apple Braille</vt:lpstr>
      <vt:lpstr>Arial</vt:lpstr>
      <vt:lpstr>Calibri</vt:lpstr>
      <vt:lpstr>Consolas</vt:lpstr>
      <vt:lpstr>Theme1</vt:lpstr>
      <vt:lpstr>OMOP Common Data Model Extract, Transform &amp; Load Tutorial</vt:lpstr>
      <vt:lpstr>What this tutorial will provide . . . </vt:lpstr>
      <vt:lpstr>Agenda</vt:lpstr>
      <vt:lpstr>Ground Rules</vt:lpstr>
      <vt:lpstr>Instructors</vt:lpstr>
      <vt:lpstr>Connecting to the Hotel WIFI</vt:lpstr>
      <vt:lpstr>Follow Along</vt:lpstr>
      <vt:lpstr>OHDSI in a Box</vt:lpstr>
      <vt:lpstr>How to Sign into the  Remote Desktop</vt:lpstr>
      <vt:lpstr>How to Sign into the  Remote Desktop</vt:lpstr>
      <vt:lpstr>How to Sign into the  Remote Desktop</vt:lpstr>
      <vt:lpstr>How to Sign into the  Remote Desktop</vt:lpstr>
      <vt:lpstr>How to Sign into the  Remote Desktop</vt:lpstr>
      <vt:lpstr>How to Sign into the  Remote Desktop</vt:lpstr>
      <vt:lpstr>OHDSI in a Box – Ready</vt:lpstr>
      <vt:lpstr>OHDSI’s Mission &amp; Vision</vt:lpstr>
      <vt:lpstr>Current  Approach: “One Study – One Script“</vt:lpstr>
      <vt:lpstr>Solution: Data Standardization Enables Systematic Research</vt:lpstr>
      <vt:lpstr>CDM Version 6 Key Domains</vt:lpstr>
      <vt:lpstr>Why the CDM?</vt:lpstr>
      <vt:lpstr>ETL</vt:lpstr>
      <vt:lpstr>ETL Process</vt:lpstr>
      <vt:lpstr>ETL Process</vt:lpstr>
      <vt:lpstr>Hands On Exercises for Today</vt:lpstr>
      <vt:lpstr>PowerPoint Presentation</vt:lpstr>
      <vt:lpstr>A Patient’s Story:  Lauren</vt:lpstr>
      <vt:lpstr>What data do we have?</vt:lpstr>
      <vt:lpstr>Data Format</vt:lpstr>
      <vt:lpstr>Synthea Tables</vt:lpstr>
      <vt:lpstr>Raw Data</vt:lpstr>
      <vt:lpstr>Tools help us get started . . . </vt:lpstr>
      <vt:lpstr>White Rabbit - Location</vt:lpstr>
      <vt:lpstr>White Rabbit - Scan</vt:lpstr>
      <vt:lpstr>White Rabbit - Scan</vt:lpstr>
      <vt:lpstr>White Rabbit - Scan</vt:lpstr>
      <vt:lpstr>White Rabbit – Scan Report</vt:lpstr>
      <vt:lpstr>White Rabbit – Scan Report: raw_synthea</vt:lpstr>
      <vt:lpstr>White Rabbit – Scan Report: raw_synthea</vt:lpstr>
      <vt:lpstr>White Rabbit – Scan Report: raw_synthea</vt:lpstr>
      <vt:lpstr>Now Your Turn: Scan Lauren’s Data</vt:lpstr>
      <vt:lpstr>Now Your Turn: Scan Lauren’s Data</vt:lpstr>
      <vt:lpstr>Now Your Turn: Scan Lauren’s Data</vt:lpstr>
      <vt:lpstr>Now Your Turn: Scan Lauren’s Data</vt:lpstr>
      <vt:lpstr>White Rabbit</vt:lpstr>
      <vt:lpstr>Rabbit in a Hat</vt:lpstr>
      <vt:lpstr>Rabbit in a Hat</vt:lpstr>
      <vt:lpstr>Rabbit in a Hat</vt:lpstr>
      <vt:lpstr>Rabbit in a Hat</vt:lpstr>
      <vt:lpstr>Resources</vt:lpstr>
      <vt:lpstr>Rabbit in a Hat</vt:lpstr>
      <vt:lpstr>Some Parting Thoughts On ETL </vt:lpstr>
      <vt:lpstr>Upcoming enhancements</vt:lpstr>
      <vt:lpstr>Upcoming enhancements</vt:lpstr>
      <vt:lpstr>Upcoming enhancements</vt:lpstr>
      <vt:lpstr>PowerPoint Presentation</vt:lpstr>
      <vt:lpstr>Standardizing Terminologies</vt:lpstr>
      <vt:lpstr>OMOP Vocab</vt:lpstr>
      <vt:lpstr>OMOP Vocab</vt:lpstr>
      <vt:lpstr>Mapping a Lauren Row to CONCEPT_ID</vt:lpstr>
      <vt:lpstr>Source to Standard</vt:lpstr>
      <vt:lpstr>Source to Standard</vt:lpstr>
      <vt:lpstr>Source to Standard</vt:lpstr>
      <vt:lpstr>Source to Standard</vt:lpstr>
      <vt:lpstr>Mapping a Lauren Row to CONCEPT_ID: Source to Standard</vt:lpstr>
      <vt:lpstr>Source to Source</vt:lpstr>
      <vt:lpstr>Source to Source</vt:lpstr>
      <vt:lpstr>Mapping a Lauren Row to CONCEPT_ID: Source to Source</vt:lpstr>
      <vt:lpstr>Mapping Source Codes – Your turn</vt:lpstr>
      <vt:lpstr>Mapping Source Codes – Your turn</vt:lpstr>
      <vt:lpstr>Mapping Source Codes – Your turn</vt:lpstr>
      <vt:lpstr>Mapping Source Codes – Your turn</vt:lpstr>
      <vt:lpstr>What do you do with the mapping information?</vt:lpstr>
      <vt:lpstr>Usagi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– Your Turn</vt:lpstr>
      <vt:lpstr>Now Your Turn: Open Usagi</vt:lpstr>
      <vt:lpstr>Usagi – Your Turn</vt:lpstr>
      <vt:lpstr>Usagi – Your Turn</vt:lpstr>
      <vt:lpstr>Usagi – Your Turn</vt:lpstr>
      <vt:lpstr>Usagi – Your Turn</vt:lpstr>
      <vt:lpstr>PowerPoint Presentation</vt:lpstr>
      <vt:lpstr>ETL Implementation</vt:lpstr>
      <vt:lpstr>ETL Implementation</vt:lpstr>
      <vt:lpstr>CDM Version 6 Key Domains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Build the rest of the tables . . . </vt:lpstr>
      <vt:lpstr>PowerPoint Presentation</vt:lpstr>
      <vt:lpstr>Example Builder 1: Janssen CDM Builder Over Time</vt:lpstr>
      <vt:lpstr>Example Builder 2: PEDSnet</vt:lpstr>
      <vt:lpstr>CHOP</vt:lpstr>
      <vt:lpstr>CHOP ETL Flow –More like LTE</vt:lpstr>
      <vt:lpstr>Challenges/Lessons Learned</vt:lpstr>
      <vt:lpstr>Challenges/Lessons Learned</vt:lpstr>
      <vt:lpstr>Data Validation: Data Model Validator</vt:lpstr>
      <vt:lpstr>Data Validation: Data Quality Framework</vt:lpstr>
      <vt:lpstr>PowerPoint Presentation</vt:lpstr>
      <vt:lpstr>Quality</vt:lpstr>
      <vt:lpstr>Unit Test Cases</vt:lpstr>
      <vt:lpstr>Unit Test Cases</vt:lpstr>
      <vt:lpstr>Unit Test Cases</vt:lpstr>
      <vt:lpstr>Unit Test Cases</vt:lpstr>
      <vt:lpstr>Unit Test Cases</vt:lpstr>
      <vt:lpstr>Unit Test Cases</vt:lpstr>
      <vt:lpstr>Achilles</vt:lpstr>
      <vt:lpstr>Achilles</vt:lpstr>
      <vt:lpstr>Achilles</vt:lpstr>
      <vt:lpstr>Achilles</vt:lpstr>
      <vt:lpstr>Achilles Heel</vt:lpstr>
      <vt:lpstr>DataQualityDashboard (DQD)</vt:lpstr>
      <vt:lpstr>DQD Example Rules</vt:lpstr>
      <vt:lpstr>Issues in our synthetic data?</vt:lpstr>
      <vt:lpstr>Issues in our synthetic data?</vt:lpstr>
      <vt:lpstr>Issues in our synthetic data?</vt:lpstr>
      <vt:lpstr>Maybe we have a bug?</vt:lpstr>
      <vt:lpstr>ETL Maintenance</vt:lpstr>
      <vt:lpstr>Document the Bug</vt:lpstr>
      <vt:lpstr>Vocabulary to fix the problem</vt:lpstr>
      <vt:lpstr>Vocabulary to fix the problem</vt:lpstr>
      <vt:lpstr>Update the ETL document</vt:lpstr>
      <vt:lpstr>Re-run the DQD</vt:lpstr>
      <vt:lpstr>Re-run Achilles</vt:lpstr>
      <vt:lpstr>Final Hard Lessons Learned</vt:lpstr>
      <vt:lpstr>80/20 Rule</vt:lpstr>
      <vt:lpstr>Comfort with Data Loss</vt:lpstr>
      <vt:lpstr>ETL Process</vt:lpstr>
      <vt:lpstr>ETL Maintenance</vt:lpstr>
      <vt:lpstr>Thank you!</vt:lpstr>
      <vt:lpstr>Acknowledgements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OMOP Common Data Model Extract, Transform &amp; Load Tutorial</dc:title>
  <dc:creator>Voss, Erica</dc:creator>
  <cp:lastModifiedBy>Voss, Erica </cp:lastModifiedBy>
  <cp:revision>240</cp:revision>
  <dcterms:created xsi:type="dcterms:W3CDTF">2018-12-19T18:52:50Z</dcterms:created>
  <dcterms:modified xsi:type="dcterms:W3CDTF">2019-09-17T03:14:14Z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0x010100E7C48EC3A85E1A47B2705BCD3D0B74E2</vt:lpwstr>
  </property>
</Properties>
</file>